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337" r:id="rId2"/>
    <p:sldId id="339" r:id="rId3"/>
    <p:sldId id="340" r:id="rId4"/>
    <p:sldId id="347" r:id="rId5"/>
    <p:sldId id="348" r:id="rId6"/>
    <p:sldId id="341" r:id="rId7"/>
    <p:sldId id="342" r:id="rId8"/>
    <p:sldId id="346" r:id="rId9"/>
    <p:sldId id="352" r:id="rId10"/>
    <p:sldId id="353" r:id="rId11"/>
    <p:sldId id="354" r:id="rId12"/>
  </p:sldIdLst>
  <p:sldSz cx="9753600" cy="73152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BEF2"/>
    <a:srgbClr val="EC90A6"/>
    <a:srgbClr val="E983DD"/>
    <a:srgbClr val="000000"/>
    <a:srgbClr val="F49AEB"/>
    <a:srgbClr val="FCC2BA"/>
    <a:srgbClr val="FF5050"/>
    <a:srgbClr val="D89290"/>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27" autoAdjust="0"/>
    <p:restoredTop sz="94622" autoAdjust="0"/>
  </p:normalViewPr>
  <p:slideViewPr>
    <p:cSldViewPr>
      <p:cViewPr varScale="1">
        <p:scale>
          <a:sx n="103" d="100"/>
          <a:sy n="103" d="100"/>
        </p:scale>
        <p:origin x="114" y="1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E6BE06-D857-4D36-8B10-4487F9D104BB}" type="datetimeFigureOut">
              <a:rPr lang="en-GB" smtClean="0"/>
              <a:t>23/01/2026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91EA14-5976-4F7B-BA25-E99F8DEF9F9A}" type="slidenum">
              <a:rPr lang="en-GB" smtClean="0"/>
              <a:t>‹#›</a:t>
            </a:fld>
            <a:endParaRPr lang="en-GB"/>
          </a:p>
        </p:txBody>
      </p:sp>
    </p:spTree>
    <p:extLst>
      <p:ext uri="{BB962C8B-B14F-4D97-AF65-F5344CB8AC3E}">
        <p14:creationId xmlns:p14="http://schemas.microsoft.com/office/powerpoint/2010/main" val="3553059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08037F1-1E8A-490D-8D46-5E180B280C0F}" type="slidenum">
              <a:rPr lang="en-GB" smtClean="0"/>
              <a:t>8</a:t>
            </a:fld>
            <a:endParaRPr lang="en-GB"/>
          </a:p>
        </p:txBody>
      </p:sp>
    </p:spTree>
    <p:extLst>
      <p:ext uri="{BB962C8B-B14F-4D97-AF65-F5344CB8AC3E}">
        <p14:creationId xmlns:p14="http://schemas.microsoft.com/office/powerpoint/2010/main" val="3013646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2E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english-programmes-of-study" TargetMode="External"/><Relationship Id="rId7" Type="http://schemas.openxmlformats.org/officeDocument/2006/relationships/hyperlink" Target="https://equals.co.uk/assessment/"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special-learning.com/overview-of-ablls-r/" TargetMode="External"/><Relationship Id="rId5" Type="http://schemas.openxmlformats.org/officeDocument/2006/relationships/hyperlink" Target="https://equals.co.uk/curriculum/" TargetMode="External"/><Relationship Id="rId4" Type="http://schemas.openxmlformats.org/officeDocument/2006/relationships/hyperlink" Target="https://assets.publishing.service.gov.uk/media/633d664ad3bf7f58733e2c43/2021_Pre-key_stage_2_-_pupils_working_below_the_national_curriculum_assessment_standard.pdf"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AutoShape 38"/>
          <p:cNvSpPr/>
          <p:nvPr/>
        </p:nvSpPr>
        <p:spPr>
          <a:xfrm flipH="1">
            <a:off x="495189" y="3998019"/>
            <a:ext cx="2062975" cy="2290"/>
          </a:xfrm>
          <a:prstGeom prst="line">
            <a:avLst/>
          </a:prstGeom>
          <a:ln w="19050" cap="flat">
            <a:solidFill>
              <a:srgbClr val="000000"/>
            </a:solidFill>
            <a:prstDash val="solid"/>
            <a:headEnd type="none" w="sm" len="sm"/>
            <a:tailEnd type="none" w="sm" len="sm"/>
          </a:ln>
        </p:spPr>
      </p:sp>
      <p:sp>
        <p:nvSpPr>
          <p:cNvPr id="71" name="AutoShape 71"/>
          <p:cNvSpPr/>
          <p:nvPr/>
        </p:nvSpPr>
        <p:spPr>
          <a:xfrm flipH="1" flipV="1">
            <a:off x="8202374" y="4092859"/>
            <a:ext cx="8496" cy="854018"/>
          </a:xfrm>
          <a:prstGeom prst="line">
            <a:avLst/>
          </a:prstGeom>
          <a:ln w="19050" cap="flat">
            <a:solidFill>
              <a:srgbClr val="000000"/>
            </a:solidFill>
            <a:prstDash val="solid"/>
            <a:headEnd type="none" w="sm" len="sm"/>
            <a:tailEnd type="none" w="sm" len="sm"/>
          </a:ln>
        </p:spPr>
      </p:sp>
      <p:sp>
        <p:nvSpPr>
          <p:cNvPr id="66" name="AutoShape 66"/>
          <p:cNvSpPr/>
          <p:nvPr/>
        </p:nvSpPr>
        <p:spPr>
          <a:xfrm flipH="1" flipV="1">
            <a:off x="6280189" y="4017899"/>
            <a:ext cx="9789" cy="854018"/>
          </a:xfrm>
          <a:prstGeom prst="line">
            <a:avLst/>
          </a:prstGeom>
          <a:ln w="19050" cap="flat">
            <a:solidFill>
              <a:srgbClr val="000000"/>
            </a:solidFill>
            <a:prstDash val="solid"/>
            <a:headEnd type="none" w="sm" len="sm"/>
            <a:tailEnd type="none" w="sm" len="sm"/>
          </a:ln>
        </p:spPr>
      </p:sp>
      <p:sp>
        <p:nvSpPr>
          <p:cNvPr id="61" name="AutoShape 61"/>
          <p:cNvSpPr/>
          <p:nvPr/>
        </p:nvSpPr>
        <p:spPr>
          <a:xfrm flipH="1" flipV="1">
            <a:off x="4501589" y="3934730"/>
            <a:ext cx="8496" cy="854018"/>
          </a:xfrm>
          <a:prstGeom prst="line">
            <a:avLst/>
          </a:prstGeom>
          <a:ln w="19050" cap="flat">
            <a:solidFill>
              <a:srgbClr val="000000"/>
            </a:solidFill>
            <a:prstDash val="solid"/>
            <a:headEnd type="none" w="sm" len="sm"/>
            <a:tailEnd type="none" w="sm" len="sm"/>
          </a:ln>
        </p:spPr>
      </p:sp>
      <p:sp>
        <p:nvSpPr>
          <p:cNvPr id="56" name="AutoShape 56"/>
          <p:cNvSpPr/>
          <p:nvPr/>
        </p:nvSpPr>
        <p:spPr>
          <a:xfrm flipH="1" flipV="1">
            <a:off x="2662986" y="3908627"/>
            <a:ext cx="8496" cy="854018"/>
          </a:xfrm>
          <a:prstGeom prst="line">
            <a:avLst/>
          </a:prstGeom>
          <a:ln w="19050" cap="flat">
            <a:solidFill>
              <a:srgbClr val="000000"/>
            </a:solidFill>
            <a:prstDash val="solid"/>
            <a:headEnd type="none" w="sm" len="sm"/>
            <a:tailEnd type="none" w="sm" len="sm"/>
          </a:ln>
        </p:spPr>
      </p:sp>
      <p:grpSp>
        <p:nvGrpSpPr>
          <p:cNvPr id="39" name="Group 39"/>
          <p:cNvGrpSpPr/>
          <p:nvPr/>
        </p:nvGrpSpPr>
        <p:grpSpPr>
          <a:xfrm>
            <a:off x="1845232" y="3706415"/>
            <a:ext cx="7385572" cy="969060"/>
            <a:chOff x="0" y="-100962"/>
            <a:chExt cx="2329954" cy="305713"/>
          </a:xfrm>
        </p:grpSpPr>
        <p:sp>
          <p:nvSpPr>
            <p:cNvPr id="41" name="TextBox 41"/>
            <p:cNvSpPr txBox="1"/>
            <p:nvPr/>
          </p:nvSpPr>
          <p:spPr>
            <a:xfrm>
              <a:off x="0" y="-19050"/>
              <a:ext cx="2320920" cy="22380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0" name="Freeform 40"/>
            <p:cNvSpPr/>
            <p:nvPr/>
          </p:nvSpPr>
          <p:spPr>
            <a:xfrm>
              <a:off x="9034" y="-100962"/>
              <a:ext cx="2320920" cy="204751"/>
            </a:xfrm>
            <a:custGeom>
              <a:avLst/>
              <a:gdLst/>
              <a:ahLst/>
              <a:cxnLst/>
              <a:rect l="l" t="t" r="r" b="b"/>
              <a:pathLst>
                <a:path w="2320920" h="204751">
                  <a:moveTo>
                    <a:pt x="26308" y="0"/>
                  </a:moveTo>
                  <a:lnTo>
                    <a:pt x="2294611" y="0"/>
                  </a:lnTo>
                  <a:cubicBezTo>
                    <a:pt x="2309141" y="0"/>
                    <a:pt x="2320920" y="11779"/>
                    <a:pt x="2320920" y="26308"/>
                  </a:cubicBezTo>
                  <a:lnTo>
                    <a:pt x="2320920" y="178443"/>
                  </a:lnTo>
                  <a:cubicBezTo>
                    <a:pt x="2320920" y="185420"/>
                    <a:pt x="2318148" y="192112"/>
                    <a:pt x="2313214" y="197045"/>
                  </a:cubicBezTo>
                  <a:cubicBezTo>
                    <a:pt x="2308281" y="201979"/>
                    <a:pt x="2301589" y="204751"/>
                    <a:pt x="2294611" y="204751"/>
                  </a:cubicBezTo>
                  <a:lnTo>
                    <a:pt x="26308" y="204751"/>
                  </a:lnTo>
                  <a:cubicBezTo>
                    <a:pt x="19331" y="204751"/>
                    <a:pt x="12639" y="201979"/>
                    <a:pt x="7706" y="197045"/>
                  </a:cubicBezTo>
                  <a:cubicBezTo>
                    <a:pt x="2772" y="192112"/>
                    <a:pt x="0" y="185420"/>
                    <a:pt x="0" y="178443"/>
                  </a:cubicBezTo>
                  <a:lnTo>
                    <a:pt x="0" y="26308"/>
                  </a:lnTo>
                  <a:cubicBezTo>
                    <a:pt x="0" y="19331"/>
                    <a:pt x="2772" y="12639"/>
                    <a:pt x="7706" y="7706"/>
                  </a:cubicBezTo>
                  <a:cubicBezTo>
                    <a:pt x="12639" y="2772"/>
                    <a:pt x="19331" y="0"/>
                    <a:pt x="26308" y="0"/>
                  </a:cubicBezTo>
                  <a:close/>
                </a:path>
              </a:pathLst>
            </a:custGeom>
            <a:solidFill>
              <a:srgbClr val="FFFFFF"/>
            </a:solidFill>
            <a:ln w="19050" cap="rnd">
              <a:solidFill>
                <a:srgbClr val="000000"/>
              </a:solidFill>
              <a:prstDash val="solid"/>
              <a:round/>
            </a:ln>
          </p:spPr>
        </p:sp>
      </p:grpSp>
      <p:sp>
        <p:nvSpPr>
          <p:cNvPr id="3" name="AutoShape 3"/>
          <p:cNvSpPr/>
          <p:nvPr/>
        </p:nvSpPr>
        <p:spPr>
          <a:xfrm>
            <a:off x="495190" y="1278927"/>
            <a:ext cx="6504" cy="5067033"/>
          </a:xfrm>
          <a:prstGeom prst="line">
            <a:avLst/>
          </a:prstGeom>
          <a:ln w="19050" cap="flat">
            <a:solidFill>
              <a:srgbClr val="000000"/>
            </a:solidFill>
            <a:prstDash val="solid"/>
            <a:headEnd type="none" w="sm" len="sm"/>
            <a:tailEnd type="none" w="sm" len="sm"/>
          </a:ln>
        </p:spPr>
      </p:sp>
      <p:sp>
        <p:nvSpPr>
          <p:cNvPr id="4" name="AutoShape 4"/>
          <p:cNvSpPr/>
          <p:nvPr/>
        </p:nvSpPr>
        <p:spPr>
          <a:xfrm flipH="1" flipV="1">
            <a:off x="485674" y="1278928"/>
            <a:ext cx="2582488" cy="9525"/>
          </a:xfrm>
          <a:prstGeom prst="line">
            <a:avLst/>
          </a:prstGeom>
          <a:ln w="19050" cap="flat">
            <a:solidFill>
              <a:srgbClr val="000000"/>
            </a:solidFill>
            <a:prstDash val="solid"/>
            <a:headEnd type="none" w="sm" len="sm"/>
            <a:tailEnd type="none" w="sm" len="sm"/>
          </a:ln>
        </p:spPr>
      </p:sp>
      <p:grpSp>
        <p:nvGrpSpPr>
          <p:cNvPr id="9" name="Group 9"/>
          <p:cNvGrpSpPr/>
          <p:nvPr/>
        </p:nvGrpSpPr>
        <p:grpSpPr>
          <a:xfrm>
            <a:off x="1866004" y="851496"/>
            <a:ext cx="7417321" cy="1895028"/>
            <a:chOff x="0" y="0"/>
            <a:chExt cx="2339970" cy="300112"/>
          </a:xfrm>
        </p:grpSpPr>
        <p:sp>
          <p:nvSpPr>
            <p:cNvPr id="10" name="Freeform 10"/>
            <p:cNvSpPr/>
            <p:nvPr/>
          </p:nvSpPr>
          <p:spPr>
            <a:xfrm>
              <a:off x="0" y="0"/>
              <a:ext cx="2339970" cy="300112"/>
            </a:xfrm>
            <a:custGeom>
              <a:avLst/>
              <a:gdLst/>
              <a:ahLst/>
              <a:cxnLst/>
              <a:rect l="l" t="t" r="r" b="b"/>
              <a:pathLst>
                <a:path w="2339970" h="300112">
                  <a:moveTo>
                    <a:pt x="26094" y="0"/>
                  </a:moveTo>
                  <a:lnTo>
                    <a:pt x="2313876" y="0"/>
                  </a:lnTo>
                  <a:cubicBezTo>
                    <a:pt x="2328287" y="0"/>
                    <a:pt x="2339970" y="11683"/>
                    <a:pt x="2339970" y="26094"/>
                  </a:cubicBezTo>
                  <a:lnTo>
                    <a:pt x="2339970" y="274018"/>
                  </a:lnTo>
                  <a:cubicBezTo>
                    <a:pt x="2339970" y="280939"/>
                    <a:pt x="2337221" y="287576"/>
                    <a:pt x="2332327" y="292469"/>
                  </a:cubicBezTo>
                  <a:cubicBezTo>
                    <a:pt x="2327433" y="297363"/>
                    <a:pt x="2320796" y="300112"/>
                    <a:pt x="2313876" y="300112"/>
                  </a:cubicBezTo>
                  <a:lnTo>
                    <a:pt x="26094" y="300112"/>
                  </a:lnTo>
                  <a:cubicBezTo>
                    <a:pt x="11683" y="300112"/>
                    <a:pt x="0" y="288430"/>
                    <a:pt x="0" y="274018"/>
                  </a:cubicBezTo>
                  <a:lnTo>
                    <a:pt x="0" y="26094"/>
                  </a:lnTo>
                  <a:cubicBezTo>
                    <a:pt x="0" y="19173"/>
                    <a:pt x="2749" y="12536"/>
                    <a:pt x="7643" y="7643"/>
                  </a:cubicBezTo>
                  <a:cubicBezTo>
                    <a:pt x="12536" y="2749"/>
                    <a:pt x="19173" y="0"/>
                    <a:pt x="26094" y="0"/>
                  </a:cubicBezTo>
                  <a:close/>
                </a:path>
              </a:pathLst>
            </a:custGeom>
            <a:solidFill>
              <a:srgbClr val="FFFFFF"/>
            </a:solidFill>
            <a:ln w="19050" cap="rnd">
              <a:solidFill>
                <a:srgbClr val="000000"/>
              </a:solidFill>
              <a:prstDash val="solid"/>
              <a:round/>
            </a:ln>
          </p:spPr>
        </p:sp>
        <p:sp>
          <p:nvSpPr>
            <p:cNvPr id="11" name="TextBox 11"/>
            <p:cNvSpPr txBox="1"/>
            <p:nvPr/>
          </p:nvSpPr>
          <p:spPr>
            <a:xfrm>
              <a:off x="0" y="-19050"/>
              <a:ext cx="2339970" cy="319162"/>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Freeform 12"/>
          <p:cNvSpPr/>
          <p:nvPr/>
        </p:nvSpPr>
        <p:spPr>
          <a:xfrm>
            <a:off x="7248406" y="146705"/>
            <a:ext cx="2101365" cy="526688"/>
          </a:xfrm>
          <a:custGeom>
            <a:avLst/>
            <a:gdLst/>
            <a:ahLst/>
            <a:cxnLst/>
            <a:rect l="l" t="t" r="r" b="b"/>
            <a:pathLst>
              <a:path w="2451434" h="612858">
                <a:moveTo>
                  <a:pt x="0" y="0"/>
                </a:moveTo>
                <a:lnTo>
                  <a:pt x="2451434" y="0"/>
                </a:lnTo>
                <a:lnTo>
                  <a:pt x="2451434" y="612858"/>
                </a:lnTo>
                <a:lnTo>
                  <a:pt x="0" y="612858"/>
                </a:lnTo>
                <a:lnTo>
                  <a:pt x="0" y="0"/>
                </a:lnTo>
                <a:close/>
              </a:path>
            </a:pathLst>
          </a:custGeom>
          <a:blipFill>
            <a:blip r:embed="rId2"/>
            <a:stretch>
              <a:fillRect/>
            </a:stretch>
          </a:blipFill>
        </p:spPr>
      </p:sp>
      <p:grpSp>
        <p:nvGrpSpPr>
          <p:cNvPr id="13" name="Group 13"/>
          <p:cNvGrpSpPr/>
          <p:nvPr/>
        </p:nvGrpSpPr>
        <p:grpSpPr>
          <a:xfrm>
            <a:off x="231201" y="291309"/>
            <a:ext cx="6565027" cy="428757"/>
            <a:chOff x="0" y="-70812"/>
            <a:chExt cx="4716877" cy="650510"/>
          </a:xfrm>
        </p:grpSpPr>
        <p:grpSp>
          <p:nvGrpSpPr>
            <p:cNvPr id="14" name="Group 14"/>
            <p:cNvGrpSpPr/>
            <p:nvPr/>
          </p:nvGrpSpPr>
          <p:grpSpPr>
            <a:xfrm>
              <a:off x="0" y="-70812"/>
              <a:ext cx="4716877" cy="650510"/>
              <a:chOff x="0" y="-32225"/>
              <a:chExt cx="2146547" cy="296033"/>
            </a:xfrm>
          </p:grpSpPr>
          <p:sp>
            <p:nvSpPr>
              <p:cNvPr id="15" name="Freeform 15"/>
              <p:cNvSpPr/>
              <p:nvPr/>
            </p:nvSpPr>
            <p:spPr>
              <a:xfrm>
                <a:off x="0" y="-32225"/>
                <a:ext cx="2146547" cy="263808"/>
              </a:xfrm>
              <a:custGeom>
                <a:avLst/>
                <a:gdLst/>
                <a:ahLst/>
                <a:cxnLst/>
                <a:rect l="l" t="t" r="r" b="b"/>
                <a:pathLst>
                  <a:path w="2146547" h="263808">
                    <a:moveTo>
                      <a:pt x="54711" y="0"/>
                    </a:moveTo>
                    <a:lnTo>
                      <a:pt x="2091836" y="0"/>
                    </a:lnTo>
                    <a:cubicBezTo>
                      <a:pt x="2106346" y="0"/>
                      <a:pt x="2120262" y="5764"/>
                      <a:pt x="2130522" y="16024"/>
                    </a:cubicBezTo>
                    <a:cubicBezTo>
                      <a:pt x="2140783" y="26285"/>
                      <a:pt x="2146547" y="40201"/>
                      <a:pt x="2146547" y="54711"/>
                    </a:cubicBezTo>
                    <a:lnTo>
                      <a:pt x="2146547" y="209097"/>
                    </a:lnTo>
                    <a:cubicBezTo>
                      <a:pt x="2146547" y="239313"/>
                      <a:pt x="2122052" y="263808"/>
                      <a:pt x="2091836" y="263808"/>
                    </a:cubicBezTo>
                    <a:lnTo>
                      <a:pt x="54711" y="263808"/>
                    </a:lnTo>
                    <a:cubicBezTo>
                      <a:pt x="40201" y="263808"/>
                      <a:pt x="26285" y="258044"/>
                      <a:pt x="16024" y="247783"/>
                    </a:cubicBezTo>
                    <a:cubicBezTo>
                      <a:pt x="5764" y="237523"/>
                      <a:pt x="0" y="223607"/>
                      <a:pt x="0" y="209097"/>
                    </a:cubicBezTo>
                    <a:lnTo>
                      <a:pt x="0" y="54711"/>
                    </a:lnTo>
                    <a:cubicBezTo>
                      <a:pt x="0" y="24495"/>
                      <a:pt x="24495" y="0"/>
                      <a:pt x="54711" y="0"/>
                    </a:cubicBezTo>
                    <a:close/>
                  </a:path>
                </a:pathLst>
              </a:custGeom>
              <a:solidFill>
                <a:srgbClr val="591E8D"/>
              </a:solidFill>
              <a:ln w="19050" cap="rnd">
                <a:solidFill>
                  <a:srgbClr val="000000"/>
                </a:solidFill>
                <a:prstDash val="solid"/>
                <a:round/>
              </a:ln>
            </p:spPr>
          </p:sp>
          <p:sp>
            <p:nvSpPr>
              <p:cNvPr id="16" name="TextBox 16"/>
              <p:cNvSpPr txBox="1"/>
              <p:nvPr/>
            </p:nvSpPr>
            <p:spPr>
              <a:xfrm>
                <a:off x="0" y="-19050"/>
                <a:ext cx="2146547" cy="282858"/>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7" name="TextBox 17"/>
            <p:cNvSpPr txBox="1"/>
            <p:nvPr/>
          </p:nvSpPr>
          <p:spPr>
            <a:xfrm>
              <a:off x="356112" y="170914"/>
              <a:ext cx="4015865" cy="278717"/>
            </a:xfrm>
            <a:prstGeom prst="rect">
              <a:avLst/>
            </a:prstGeom>
          </p:spPr>
          <p:txBody>
            <a:bodyPr lIns="0" tIns="0" rIns="0" bIns="0" rtlCol="0" anchor="t">
              <a:spAutoFit/>
            </a:bodyPr>
            <a:lstStyle/>
            <a:p>
              <a:pPr marL="0" marR="0" lvl="0" indent="0" algn="ctr" defTabSz="914400" rtl="0" eaLnBrk="1" fontAlgn="auto" latinLnBrk="0" hangingPunct="1">
                <a:lnSpc>
                  <a:spcPts val="1201"/>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4F2EB"/>
                  </a:solidFill>
                  <a:effectLst/>
                  <a:uLnTx/>
                  <a:uFillTx/>
                  <a:latin typeface="Century Gothic" panose="020B0502020202020204" pitchFamily="34" charset="0"/>
                  <a:ea typeface="More Sugar"/>
                  <a:cs typeface="More Sugar"/>
                  <a:sym typeface="More Sugar"/>
                </a:rPr>
                <a:t>WHOLE  </a:t>
              </a:r>
              <a:r>
                <a:rPr kumimoji="0" lang="en-US" sz="2400" b="0" i="0" u="none" strike="noStrike" kern="1200" cap="none" spc="0" normalizeH="0" baseline="0" noProof="0" dirty="0" smtClean="0">
                  <a:ln>
                    <a:noFill/>
                  </a:ln>
                  <a:solidFill>
                    <a:srgbClr val="F4F2EB"/>
                  </a:solidFill>
                  <a:effectLst/>
                  <a:uLnTx/>
                  <a:uFillTx/>
                  <a:latin typeface="Century Gothic" panose="020B0502020202020204" pitchFamily="34" charset="0"/>
                  <a:ea typeface="More Sugar"/>
                  <a:cs typeface="More Sugar"/>
                  <a:sym typeface="More Sugar"/>
                </a:rPr>
                <a:t>SCHOOL</a:t>
              </a:r>
              <a:r>
                <a:rPr kumimoji="0" lang="en-US" sz="2400" b="0" i="0" u="none" strike="noStrike" kern="1200" cap="none" spc="0" normalizeH="0" noProof="0" dirty="0" smtClean="0">
                  <a:ln>
                    <a:noFill/>
                  </a:ln>
                  <a:solidFill>
                    <a:srgbClr val="F4F2EB"/>
                  </a:solidFill>
                  <a:effectLst/>
                  <a:uLnTx/>
                  <a:uFillTx/>
                  <a:latin typeface="Century Gothic" panose="020B0502020202020204" pitchFamily="34" charset="0"/>
                  <a:ea typeface="More Sugar"/>
                  <a:cs typeface="More Sugar"/>
                  <a:sym typeface="More Sugar"/>
                </a:rPr>
                <a:t> PSHE </a:t>
              </a:r>
              <a:r>
                <a:rPr kumimoji="0" lang="en-US" sz="2400" b="0" i="0" u="none" strike="noStrike" kern="1200" cap="none" spc="0" normalizeH="0" baseline="0" noProof="0" dirty="0" smtClean="0">
                  <a:ln>
                    <a:noFill/>
                  </a:ln>
                  <a:solidFill>
                    <a:srgbClr val="F4F2EB"/>
                  </a:solidFill>
                  <a:effectLst/>
                  <a:uLnTx/>
                  <a:uFillTx/>
                  <a:latin typeface="Century Gothic" panose="020B0502020202020204" pitchFamily="34" charset="0"/>
                  <a:ea typeface="More Sugar"/>
                  <a:cs typeface="More Sugar"/>
                  <a:sym typeface="More Sugar"/>
                </a:rPr>
                <a:t>RATIONALE</a:t>
              </a:r>
              <a:endParaRPr kumimoji="0" lang="en-US" sz="2400" b="0" i="0" u="none" strike="noStrike" kern="1200" cap="none" spc="0" normalizeH="0" baseline="0" noProof="0" dirty="0">
                <a:ln>
                  <a:noFill/>
                </a:ln>
                <a:solidFill>
                  <a:srgbClr val="F4F2EB"/>
                </a:solidFill>
                <a:effectLst/>
                <a:uLnTx/>
                <a:uFillTx/>
                <a:latin typeface="Century Gothic" panose="020B0502020202020204" pitchFamily="34" charset="0"/>
                <a:ea typeface="More Sugar"/>
                <a:cs typeface="More Sugar"/>
                <a:sym typeface="More Sugar"/>
              </a:endParaRPr>
            </a:p>
          </p:txBody>
        </p:sp>
      </p:grpSp>
      <p:sp>
        <p:nvSpPr>
          <p:cNvPr id="19" name="TextBox 19"/>
          <p:cNvSpPr txBox="1"/>
          <p:nvPr/>
        </p:nvSpPr>
        <p:spPr>
          <a:xfrm>
            <a:off x="1927156" y="907271"/>
            <a:ext cx="7303648" cy="1954381"/>
          </a:xfrm>
          <a:prstGeom prst="rect">
            <a:avLst/>
          </a:prstGeom>
        </p:spPr>
        <p:txBody>
          <a:bodyPr wrap="square" lIns="0" tIns="0" rIns="0" bIns="0" rtlCol="0" anchor="t">
            <a:spAutoFit/>
          </a:bodyPr>
          <a:lstStyle/>
          <a:p>
            <a:r>
              <a:rPr lang="en-GB" sz="750" dirty="0">
                <a:latin typeface="Century Gothic" panose="020B0502020202020204" pitchFamily="34" charset="0"/>
                <a:cs typeface="Canva Sans" panose="020B0604020202020204" charset="0"/>
              </a:rPr>
              <a:t>At Mary Elliot Academy, the Personal, Social, Health and Economic (PSHE) and Relationship and Sex Education (RSE) curriculum is delivered through the six learning strands identified in the </a:t>
            </a:r>
            <a:r>
              <a:rPr lang="en-GB" sz="750" dirty="0" err="1">
                <a:latin typeface="Century Gothic" panose="020B0502020202020204" pitchFamily="34" charset="0"/>
                <a:cs typeface="Canva Sans" panose="020B0604020202020204" charset="0"/>
              </a:rPr>
              <a:t>DfE</a:t>
            </a:r>
            <a:r>
              <a:rPr lang="en-GB" sz="750" dirty="0">
                <a:latin typeface="Century Gothic" panose="020B0502020202020204" pitchFamily="34" charset="0"/>
                <a:cs typeface="Canva Sans" panose="020B0604020202020204" charset="0"/>
              </a:rPr>
              <a:t> guidance and runs throughout the schools wider curriculum. </a:t>
            </a:r>
          </a:p>
          <a:p>
            <a:endParaRPr lang="en-GB" sz="750" dirty="0">
              <a:latin typeface="Century Gothic" panose="020B0502020202020204" pitchFamily="34" charset="0"/>
              <a:cs typeface="Canva Sans" panose="020B0604020202020204" charset="0"/>
            </a:endParaRPr>
          </a:p>
          <a:p>
            <a:r>
              <a:rPr lang="en-GB" sz="750" dirty="0">
                <a:latin typeface="Century Gothic" panose="020B0502020202020204" pitchFamily="34" charset="0"/>
                <a:cs typeface="Canva Sans" panose="020B0604020202020204" charset="0"/>
              </a:rPr>
              <a:t>The PSHE Curriculum is designed to give every student in each curriculum pathway the essential skills and experiences to develop awareness of themselves, their unique identity and their understanding of the world around them. These personalised skills are built upon during students time at Mary Elliot to ensure that they are ‘prepared for life’ when they </a:t>
            </a:r>
            <a:r>
              <a:rPr lang="en-GB" sz="750" dirty="0" smtClean="0">
                <a:latin typeface="Century Gothic" panose="020B0502020202020204" pitchFamily="34" charset="0"/>
                <a:cs typeface="Canva Sans" panose="020B0604020202020204" charset="0"/>
              </a:rPr>
              <a:t>leave.</a:t>
            </a:r>
            <a:r>
              <a:rPr lang="en-GB" sz="750" dirty="0">
                <a:latin typeface="Century Gothic" panose="020B0502020202020204" pitchFamily="34" charset="0"/>
                <a:cs typeface="Canva Sans" panose="020B0604020202020204" charset="0"/>
              </a:rPr>
              <a:t> </a:t>
            </a:r>
            <a:endParaRPr lang="en-GB" sz="750" dirty="0" smtClean="0">
              <a:latin typeface="Century Gothic" panose="020B0502020202020204" pitchFamily="34" charset="0"/>
              <a:cs typeface="Canva Sans" panose="020B0604020202020204" charset="0"/>
            </a:endParaRPr>
          </a:p>
          <a:p>
            <a:endParaRPr lang="en-GB" sz="750" dirty="0">
              <a:latin typeface="Century Gothic" panose="020B0502020202020204" pitchFamily="34" charset="0"/>
              <a:cs typeface="Canva Sans" panose="020B0604020202020204" charset="0"/>
            </a:endParaRPr>
          </a:p>
          <a:p>
            <a:r>
              <a:rPr lang="en-GB" sz="750" dirty="0" smtClean="0">
                <a:latin typeface="Century Gothic" panose="020B0502020202020204" pitchFamily="34" charset="0"/>
                <a:cs typeface="Canva Sans" panose="020B0604020202020204" charset="0"/>
              </a:rPr>
              <a:t>Each </a:t>
            </a:r>
            <a:r>
              <a:rPr lang="en-GB" sz="750" dirty="0">
                <a:latin typeface="Century Gothic" panose="020B0502020202020204" pitchFamily="34" charset="0"/>
                <a:cs typeface="Canva Sans" panose="020B0604020202020204" charset="0"/>
              </a:rPr>
              <a:t>pathway has identified relevant topics from the strands that are accessible and meaningful to learners needs. The learning opportunities align with students EHCP outcomes and supports progress and a strong focus on preparing for adulthood</a:t>
            </a:r>
            <a:r>
              <a:rPr lang="en-GB" sz="750" dirty="0" smtClean="0">
                <a:latin typeface="Century Gothic" panose="020B0502020202020204" pitchFamily="34" charset="0"/>
                <a:cs typeface="Canva Sans" panose="020B0604020202020204" charset="0"/>
              </a:rPr>
              <a:t>.</a:t>
            </a:r>
          </a:p>
          <a:p>
            <a:endParaRPr lang="en-GB" sz="750" dirty="0" smtClean="0">
              <a:latin typeface="Century Gothic" panose="020B0502020202020204" pitchFamily="34" charset="0"/>
              <a:cs typeface="Canva Sans" panose="020B0604020202020204" charset="0"/>
            </a:endParaRPr>
          </a:p>
          <a:p>
            <a:r>
              <a:rPr lang="en-GB" sz="750" dirty="0">
                <a:latin typeface="Century Gothic" panose="020B0502020202020204" pitchFamily="34" charset="0"/>
              </a:rPr>
              <a:t>To provide a PSHE curriculum that:</a:t>
            </a:r>
          </a:p>
          <a:p>
            <a:pPr marL="171450" indent="-171450">
              <a:buFont typeface="Arial" panose="020B0604020202020204" pitchFamily="34" charset="0"/>
              <a:buChar char="•"/>
            </a:pPr>
            <a:r>
              <a:rPr lang="en-GB" sz="750" dirty="0">
                <a:latin typeface="Century Gothic" panose="020B0502020202020204" pitchFamily="34" charset="0"/>
              </a:rPr>
              <a:t>Is accessible to each learners individual needs and learning styles.</a:t>
            </a:r>
          </a:p>
          <a:p>
            <a:pPr marL="171450" indent="-171450">
              <a:buFont typeface="Arial" panose="020B0604020202020204" pitchFamily="34" charset="0"/>
              <a:buChar char="•"/>
            </a:pPr>
            <a:r>
              <a:rPr lang="en-GB" sz="750" dirty="0">
                <a:latin typeface="Century Gothic" panose="020B0502020202020204" pitchFamily="34" charset="0"/>
              </a:rPr>
              <a:t>Provides appropriate breadth of knowledge that is relevant for all learners, whilst taking in to consideration the statutory guidance.</a:t>
            </a:r>
          </a:p>
          <a:p>
            <a:pPr marL="171450" indent="-171450">
              <a:buFont typeface="Arial" panose="020B0604020202020204" pitchFamily="34" charset="0"/>
              <a:buChar char="•"/>
            </a:pPr>
            <a:r>
              <a:rPr lang="en-GB" sz="750" dirty="0">
                <a:latin typeface="Century Gothic" panose="020B0502020202020204" pitchFamily="34" charset="0"/>
              </a:rPr>
              <a:t>Maximises the impact of teaching and learning in order to fully prepare learners for life after Mary Elliot.</a:t>
            </a:r>
          </a:p>
          <a:p>
            <a:pPr marL="171450" indent="-171450">
              <a:buFont typeface="Arial" panose="020B0604020202020204" pitchFamily="34" charset="0"/>
              <a:buChar char="•"/>
            </a:pPr>
            <a:r>
              <a:rPr lang="en-GB" sz="750" dirty="0">
                <a:latin typeface="Century Gothic" panose="020B0502020202020204" pitchFamily="34" charset="0"/>
              </a:rPr>
              <a:t>Has a clear curriculum sequence to support an appropriate spiral curriculum which builds on and reinforces leaners knowledge and understanding of six strands.</a:t>
            </a:r>
          </a:p>
          <a:p>
            <a:endParaRPr kumimoji="0" lang="en-US" sz="700" b="0" i="0" u="none" strike="noStrike" kern="1200" cap="none" spc="20" normalizeH="0" baseline="0" noProof="0" dirty="0">
              <a:ln>
                <a:noFill/>
              </a:ln>
              <a:solidFill>
                <a:srgbClr val="242424"/>
              </a:solidFill>
              <a:effectLst/>
              <a:uLnTx/>
              <a:uFillTx/>
              <a:latin typeface="More Sugar"/>
              <a:ea typeface="Canva Sans"/>
              <a:cs typeface="Canva Sans"/>
              <a:sym typeface="Canva Sans"/>
            </a:endParaRPr>
          </a:p>
        </p:txBody>
      </p:sp>
      <p:sp>
        <p:nvSpPr>
          <p:cNvPr id="23" name="TextBox 23"/>
          <p:cNvSpPr txBox="1"/>
          <p:nvPr/>
        </p:nvSpPr>
        <p:spPr>
          <a:xfrm>
            <a:off x="698631" y="2386048"/>
            <a:ext cx="1031676" cy="13959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a:ln>
                  <a:noFill/>
                </a:ln>
                <a:solidFill>
                  <a:srgbClr val="F4F2EB"/>
                </a:solidFill>
                <a:effectLst/>
                <a:uLnTx/>
                <a:uFillTx/>
                <a:latin typeface="More Sugar"/>
                <a:ea typeface="More Sugar"/>
                <a:cs typeface="More Sugar"/>
                <a:sym typeface="More Sugar"/>
              </a:rPr>
              <a:t>INTRODUCTION</a:t>
            </a:r>
          </a:p>
        </p:txBody>
      </p:sp>
      <p:sp>
        <p:nvSpPr>
          <p:cNvPr id="28" name="AutoShape 28"/>
          <p:cNvSpPr/>
          <p:nvPr/>
        </p:nvSpPr>
        <p:spPr>
          <a:xfrm flipH="1">
            <a:off x="485674" y="3169724"/>
            <a:ext cx="3652035" cy="0"/>
          </a:xfrm>
          <a:prstGeom prst="line">
            <a:avLst/>
          </a:prstGeom>
          <a:ln w="19050" cap="flat">
            <a:solidFill>
              <a:srgbClr val="000000"/>
            </a:solidFill>
            <a:prstDash val="solid"/>
            <a:headEnd type="none" w="sm" len="sm"/>
            <a:tailEnd type="none" w="sm" len="sm"/>
          </a:ln>
        </p:spPr>
      </p:sp>
      <p:grpSp>
        <p:nvGrpSpPr>
          <p:cNvPr id="29" name="Group 29"/>
          <p:cNvGrpSpPr/>
          <p:nvPr/>
        </p:nvGrpSpPr>
        <p:grpSpPr>
          <a:xfrm>
            <a:off x="641947" y="2923234"/>
            <a:ext cx="884729" cy="492980"/>
            <a:chOff x="0" y="0"/>
            <a:chExt cx="536828" cy="299126"/>
          </a:xfrm>
        </p:grpSpPr>
        <p:sp>
          <p:nvSpPr>
            <p:cNvPr id="30" name="Freeform 30"/>
            <p:cNvSpPr/>
            <p:nvPr/>
          </p:nvSpPr>
          <p:spPr>
            <a:xfrm>
              <a:off x="0" y="0"/>
              <a:ext cx="536828" cy="299126"/>
            </a:xfrm>
            <a:custGeom>
              <a:avLst/>
              <a:gdLst/>
              <a:ahLst/>
              <a:cxnLst/>
              <a:rect l="l" t="t" r="r" b="b"/>
              <a:pathLst>
                <a:path w="536828" h="299126">
                  <a:moveTo>
                    <a:pt x="149563" y="0"/>
                  </a:moveTo>
                  <a:lnTo>
                    <a:pt x="387265" y="0"/>
                  </a:lnTo>
                  <a:cubicBezTo>
                    <a:pt x="426931" y="0"/>
                    <a:pt x="464973" y="15757"/>
                    <a:pt x="493022" y="43806"/>
                  </a:cubicBezTo>
                  <a:cubicBezTo>
                    <a:pt x="521070" y="71854"/>
                    <a:pt x="536828" y="109896"/>
                    <a:pt x="536828" y="149563"/>
                  </a:cubicBezTo>
                  <a:lnTo>
                    <a:pt x="536828" y="149563"/>
                  </a:lnTo>
                  <a:cubicBezTo>
                    <a:pt x="536828" y="189230"/>
                    <a:pt x="521070" y="227271"/>
                    <a:pt x="493022" y="255320"/>
                  </a:cubicBezTo>
                  <a:cubicBezTo>
                    <a:pt x="464973" y="283368"/>
                    <a:pt x="426931" y="299126"/>
                    <a:pt x="387265"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31" name="TextBox 31"/>
            <p:cNvSpPr txBox="1"/>
            <p:nvPr/>
          </p:nvSpPr>
          <p:spPr>
            <a:xfrm>
              <a:off x="0" y="-19050"/>
              <a:ext cx="536828"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2" name="TextBox 32"/>
          <p:cNvSpPr txBox="1"/>
          <p:nvPr/>
        </p:nvSpPr>
        <p:spPr>
          <a:xfrm>
            <a:off x="783212" y="3086369"/>
            <a:ext cx="705966" cy="141064"/>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Century Gothic" panose="020B0502020202020204" pitchFamily="34" charset="0"/>
                <a:ea typeface="More Sugar"/>
                <a:cs typeface="More Sugar"/>
                <a:sym typeface="More Sugar"/>
              </a:rPr>
              <a:t>AIMS</a:t>
            </a:r>
          </a:p>
        </p:txBody>
      </p:sp>
      <p:grpSp>
        <p:nvGrpSpPr>
          <p:cNvPr id="33" name="Group 33"/>
          <p:cNvGrpSpPr/>
          <p:nvPr/>
        </p:nvGrpSpPr>
        <p:grpSpPr>
          <a:xfrm>
            <a:off x="1869995" y="2795677"/>
            <a:ext cx="7391911" cy="800861"/>
            <a:chOff x="0" y="0"/>
            <a:chExt cx="2380659" cy="216461"/>
          </a:xfrm>
        </p:grpSpPr>
        <p:sp>
          <p:nvSpPr>
            <p:cNvPr id="34" name="Freeform 34"/>
            <p:cNvSpPr/>
            <p:nvPr/>
          </p:nvSpPr>
          <p:spPr>
            <a:xfrm>
              <a:off x="0" y="0"/>
              <a:ext cx="2380659" cy="216461"/>
            </a:xfrm>
            <a:custGeom>
              <a:avLst/>
              <a:gdLst/>
              <a:ahLst/>
              <a:cxnLst/>
              <a:rect l="l" t="t" r="r" b="b"/>
              <a:pathLst>
                <a:path w="2380659" h="216461">
                  <a:moveTo>
                    <a:pt x="26184" y="0"/>
                  </a:moveTo>
                  <a:lnTo>
                    <a:pt x="2354475" y="0"/>
                  </a:lnTo>
                  <a:cubicBezTo>
                    <a:pt x="2361419" y="0"/>
                    <a:pt x="2368079" y="2759"/>
                    <a:pt x="2372989" y="7669"/>
                  </a:cubicBezTo>
                  <a:cubicBezTo>
                    <a:pt x="2377900" y="12579"/>
                    <a:pt x="2380659" y="19239"/>
                    <a:pt x="2380659" y="26184"/>
                  </a:cubicBezTo>
                  <a:lnTo>
                    <a:pt x="2380659" y="190277"/>
                  </a:lnTo>
                  <a:cubicBezTo>
                    <a:pt x="2380659" y="204738"/>
                    <a:pt x="2368936" y="216461"/>
                    <a:pt x="2354475" y="216461"/>
                  </a:cubicBezTo>
                  <a:lnTo>
                    <a:pt x="26184" y="216461"/>
                  </a:lnTo>
                  <a:cubicBezTo>
                    <a:pt x="11723" y="216461"/>
                    <a:pt x="0" y="204738"/>
                    <a:pt x="0" y="190277"/>
                  </a:cubicBezTo>
                  <a:lnTo>
                    <a:pt x="0" y="26184"/>
                  </a:lnTo>
                  <a:cubicBezTo>
                    <a:pt x="0" y="11723"/>
                    <a:pt x="11723" y="0"/>
                    <a:pt x="26184" y="0"/>
                  </a:cubicBezTo>
                  <a:close/>
                </a:path>
              </a:pathLst>
            </a:custGeom>
            <a:solidFill>
              <a:srgbClr val="FFFFFF"/>
            </a:solidFill>
            <a:ln w="19050" cap="rnd">
              <a:solidFill>
                <a:srgbClr val="000000"/>
              </a:solidFill>
              <a:prstDash val="solid"/>
              <a:round/>
            </a:ln>
          </p:spPr>
        </p:sp>
        <p:sp>
          <p:nvSpPr>
            <p:cNvPr id="35" name="TextBox 35"/>
            <p:cNvSpPr txBox="1"/>
            <p:nvPr/>
          </p:nvSpPr>
          <p:spPr>
            <a:xfrm>
              <a:off x="0" y="-19050"/>
              <a:ext cx="2380659" cy="23551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6" name="TextBox 36"/>
          <p:cNvSpPr txBox="1"/>
          <p:nvPr/>
        </p:nvSpPr>
        <p:spPr>
          <a:xfrm>
            <a:off x="1997763" y="2728587"/>
            <a:ext cx="7036687" cy="1038746"/>
          </a:xfrm>
          <a:prstGeom prst="rect">
            <a:avLst/>
          </a:prstGeom>
        </p:spPr>
        <p:txBody>
          <a:bodyPr lIns="0" tIns="0" rIns="0" bIns="0" rtlCol="0" anchor="t">
            <a:spAutoFit/>
          </a:bodyPr>
          <a:lstStyle/>
          <a:p>
            <a:pPr marL="0" marR="0" lvl="0" indent="0" algn="l" defTabSz="914400" rtl="0" eaLnBrk="1" fontAlgn="auto" latinLnBrk="0" hangingPunct="1">
              <a:lnSpc>
                <a:spcPts val="945"/>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a:p>
            <a:r>
              <a:rPr lang="en-GB" sz="750" dirty="0">
                <a:latin typeface="Century Gothic" panose="020B0502020202020204" pitchFamily="34" charset="0"/>
                <a:cs typeface="Canva Sans" panose="020B0604020202020204" charset="0"/>
              </a:rPr>
              <a:t>To support learners:</a:t>
            </a:r>
          </a:p>
          <a:p>
            <a:pPr marL="171450" indent="-171450">
              <a:buFont typeface="Arial" panose="020B0604020202020204" pitchFamily="34" charset="0"/>
              <a:buChar char="•"/>
            </a:pPr>
            <a:r>
              <a:rPr lang="en-GB" sz="750" dirty="0">
                <a:latin typeface="Century Gothic" panose="020B0502020202020204" pitchFamily="34" charset="0"/>
                <a:cs typeface="Canva Sans" panose="020B0604020202020204" charset="0"/>
              </a:rPr>
              <a:t>Have the appropriate tailored experiences, skills and knowledge to prepare them for life after Mary Elliot.</a:t>
            </a:r>
          </a:p>
          <a:p>
            <a:pPr marL="171450" indent="-171450">
              <a:buFont typeface="Arial" panose="020B0604020202020204" pitchFamily="34" charset="0"/>
              <a:buChar char="•"/>
            </a:pPr>
            <a:r>
              <a:rPr lang="en-US" sz="750" spc="15" dirty="0">
                <a:solidFill>
                  <a:srgbClr val="242424"/>
                </a:solidFill>
                <a:latin typeface="Century Gothic" panose="020B0502020202020204" pitchFamily="34" charset="0"/>
                <a:ea typeface="Canva Sans"/>
                <a:cs typeface="Canva Sans" panose="020B0604020202020204" charset="0"/>
                <a:sym typeface="Canva Sans"/>
              </a:rPr>
              <a:t>We develop strong foundation skills based upon self-awareness, physical and mental well-being and societal skills.</a:t>
            </a:r>
          </a:p>
          <a:p>
            <a:pPr marL="171450" indent="-171450">
              <a:buFont typeface="Arial" panose="020B0604020202020204" pitchFamily="34" charset="0"/>
              <a:buChar char="•"/>
            </a:pPr>
            <a:r>
              <a:rPr lang="en-US" sz="750" spc="15" dirty="0">
                <a:solidFill>
                  <a:srgbClr val="242424"/>
                </a:solidFill>
                <a:latin typeface="Century Gothic" panose="020B0502020202020204" pitchFamily="34" charset="0"/>
                <a:ea typeface="Canva Sans"/>
                <a:cs typeface="Canva Sans" panose="020B0604020202020204" charset="0"/>
                <a:sym typeface="Canva Sans"/>
              </a:rPr>
              <a:t>Develop learners positive mental health through engaging and fulfilling experiences that assist their cultural capital.</a:t>
            </a:r>
          </a:p>
          <a:p>
            <a:pPr marL="171450" indent="-171450">
              <a:buFont typeface="Arial" panose="020B0604020202020204" pitchFamily="34" charset="0"/>
              <a:buChar char="•"/>
            </a:pPr>
            <a:r>
              <a:rPr lang="en-US" sz="750" spc="15" dirty="0">
                <a:solidFill>
                  <a:srgbClr val="242424"/>
                </a:solidFill>
                <a:latin typeface="Century Gothic" panose="020B0502020202020204" pitchFamily="34" charset="0"/>
                <a:ea typeface="Canva Sans"/>
                <a:cs typeface="Canva Sans" panose="020B0604020202020204" charset="0"/>
                <a:sym typeface="Canva Sans"/>
              </a:rPr>
              <a:t>To develop their understanding of feeling safe and nurtured and to be able to communicate how they are feeling and when they are not feeling safe.</a:t>
            </a:r>
          </a:p>
          <a:p>
            <a:pPr marL="0" marR="0" lvl="0" indent="0" algn="l" defTabSz="914400" rtl="0" eaLnBrk="1" fontAlgn="auto" latinLnBrk="0" hangingPunct="1">
              <a:lnSpc>
                <a:spcPts val="945"/>
              </a:lnSpc>
              <a:spcBef>
                <a:spcPts val="0"/>
              </a:spcBef>
              <a:spcAft>
                <a:spcPts val="0"/>
              </a:spcAft>
              <a:buClrTx/>
              <a:buSzTx/>
              <a:buFontTx/>
              <a:buNone/>
              <a:tabLst/>
              <a:defRPr/>
            </a:pPr>
            <a:endParaRPr kumimoji="0" lang="en-US" sz="750" b="0" i="0" u="none" strike="noStrike" kern="1200" cap="none" spc="18" normalizeH="0" baseline="0" noProof="0" dirty="0">
              <a:ln>
                <a:noFill/>
              </a:ln>
              <a:solidFill>
                <a:srgbClr val="242424"/>
              </a:solidFill>
              <a:effectLst/>
              <a:uLnTx/>
              <a:uFillTx/>
              <a:latin typeface="Canva Sans"/>
              <a:ea typeface="Canva Sans"/>
              <a:cs typeface="Canva Sans"/>
              <a:sym typeface="Canva Sans"/>
            </a:endParaRPr>
          </a:p>
          <a:p>
            <a:pPr marL="0" marR="0" lvl="0" indent="0" algn="l" defTabSz="914400" rtl="0" eaLnBrk="1" fontAlgn="auto" latinLnBrk="0" hangingPunct="1">
              <a:lnSpc>
                <a:spcPts val="945"/>
              </a:lnSpc>
              <a:spcBef>
                <a:spcPts val="0"/>
              </a:spcBef>
              <a:spcAft>
                <a:spcPts val="0"/>
              </a:spcAft>
              <a:buClrTx/>
              <a:buSzTx/>
              <a:buFontTx/>
              <a:buNone/>
              <a:tabLst/>
              <a:defRPr/>
            </a:pPr>
            <a:endParaRPr kumimoji="0" lang="en-US" sz="750" b="0" i="0" u="none" strike="noStrike" kern="1200" cap="none" spc="18" normalizeH="0" baseline="0" noProof="0" dirty="0">
              <a:ln>
                <a:noFill/>
              </a:ln>
              <a:solidFill>
                <a:srgbClr val="242424"/>
              </a:solidFill>
              <a:effectLst/>
              <a:uLnTx/>
              <a:uFillTx/>
              <a:latin typeface="Canva Sans"/>
              <a:ea typeface="Canva Sans"/>
              <a:cs typeface="Canva Sans"/>
              <a:sym typeface="Canva Sans"/>
            </a:endParaRPr>
          </a:p>
        </p:txBody>
      </p:sp>
      <p:grpSp>
        <p:nvGrpSpPr>
          <p:cNvPr id="42" name="Group 42"/>
          <p:cNvGrpSpPr/>
          <p:nvPr/>
        </p:nvGrpSpPr>
        <p:grpSpPr>
          <a:xfrm>
            <a:off x="537347" y="3781498"/>
            <a:ext cx="1300868" cy="492980"/>
            <a:chOff x="0" y="0"/>
            <a:chExt cx="789329" cy="299126"/>
          </a:xfrm>
        </p:grpSpPr>
        <p:sp>
          <p:nvSpPr>
            <p:cNvPr id="43" name="Freeform 43"/>
            <p:cNvSpPr/>
            <p:nvPr/>
          </p:nvSpPr>
          <p:spPr>
            <a:xfrm>
              <a:off x="0" y="0"/>
              <a:ext cx="789329" cy="299126"/>
            </a:xfrm>
            <a:custGeom>
              <a:avLst/>
              <a:gdLst/>
              <a:ahLst/>
              <a:cxnLst/>
              <a:rect l="l" t="t" r="r" b="b"/>
              <a:pathLst>
                <a:path w="789329" h="299126">
                  <a:moveTo>
                    <a:pt x="148784" y="0"/>
                  </a:moveTo>
                  <a:lnTo>
                    <a:pt x="640545" y="0"/>
                  </a:lnTo>
                  <a:cubicBezTo>
                    <a:pt x="722716" y="0"/>
                    <a:pt x="789329" y="66613"/>
                    <a:pt x="789329" y="148784"/>
                  </a:cubicBezTo>
                  <a:lnTo>
                    <a:pt x="789329" y="150342"/>
                  </a:lnTo>
                  <a:cubicBezTo>
                    <a:pt x="789329" y="189802"/>
                    <a:pt x="773653" y="227646"/>
                    <a:pt x="745751" y="255548"/>
                  </a:cubicBezTo>
                  <a:cubicBezTo>
                    <a:pt x="717848" y="283451"/>
                    <a:pt x="680005" y="299126"/>
                    <a:pt x="640545" y="299126"/>
                  </a:cubicBezTo>
                  <a:lnTo>
                    <a:pt x="148784" y="299126"/>
                  </a:lnTo>
                  <a:cubicBezTo>
                    <a:pt x="109324" y="299126"/>
                    <a:pt x="71480" y="283451"/>
                    <a:pt x="43578" y="255548"/>
                  </a:cubicBezTo>
                  <a:cubicBezTo>
                    <a:pt x="15675" y="227646"/>
                    <a:pt x="0" y="189802"/>
                    <a:pt x="0" y="150342"/>
                  </a:cubicBezTo>
                  <a:lnTo>
                    <a:pt x="0" y="148784"/>
                  </a:lnTo>
                  <a:cubicBezTo>
                    <a:pt x="0" y="109324"/>
                    <a:pt x="15675" y="71480"/>
                    <a:pt x="43578" y="43578"/>
                  </a:cubicBezTo>
                  <a:cubicBezTo>
                    <a:pt x="71480" y="15675"/>
                    <a:pt x="109324" y="0"/>
                    <a:pt x="148784" y="0"/>
                  </a:cubicBezTo>
                  <a:close/>
                </a:path>
              </a:pathLst>
            </a:custGeom>
            <a:solidFill>
              <a:srgbClr val="591E8D"/>
            </a:solidFill>
            <a:ln w="19050" cap="rnd">
              <a:solidFill>
                <a:srgbClr val="000000"/>
              </a:solidFill>
              <a:prstDash val="solid"/>
              <a:round/>
            </a:ln>
          </p:spPr>
        </p:sp>
        <p:sp>
          <p:nvSpPr>
            <p:cNvPr id="44" name="TextBox 44"/>
            <p:cNvSpPr txBox="1"/>
            <p:nvPr/>
          </p:nvSpPr>
          <p:spPr>
            <a:xfrm>
              <a:off x="0" y="-19050"/>
              <a:ext cx="789329"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5" name="TextBox 45"/>
          <p:cNvSpPr txBox="1"/>
          <p:nvPr/>
        </p:nvSpPr>
        <p:spPr>
          <a:xfrm>
            <a:off x="496989" y="3856783"/>
            <a:ext cx="1341226" cy="282471"/>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Century Gothic" panose="020B0502020202020204" pitchFamily="34" charset="0"/>
                <a:ea typeface="More Sugar"/>
                <a:cs typeface="More Sugar"/>
                <a:sym typeface="More Sugar"/>
              </a:rPr>
              <a:t>CURRICULUM</a:t>
            </a:r>
          </a:p>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Century Gothic" panose="020B0502020202020204" pitchFamily="34" charset="0"/>
                <a:ea typeface="More Sugar"/>
                <a:cs typeface="More Sugar"/>
                <a:sym typeface="More Sugar"/>
              </a:rPr>
              <a:t>IMPLEMENTATION</a:t>
            </a:r>
          </a:p>
        </p:txBody>
      </p:sp>
      <p:sp>
        <p:nvSpPr>
          <p:cNvPr id="46" name="TextBox 46"/>
          <p:cNvSpPr txBox="1"/>
          <p:nvPr/>
        </p:nvSpPr>
        <p:spPr>
          <a:xfrm>
            <a:off x="2026918" y="3729586"/>
            <a:ext cx="7252161" cy="700192"/>
          </a:xfrm>
          <a:prstGeom prst="rect">
            <a:avLst/>
          </a:prstGeom>
        </p:spPr>
        <p:txBody>
          <a:bodyPr wrap="square" lIns="0" tIns="0" rIns="0" bIns="0" rtlCol="0" anchor="t">
            <a:spAutoFit/>
          </a:bodyPr>
          <a:lstStyle/>
          <a:p>
            <a:r>
              <a:rPr lang="en-GB" sz="750" dirty="0">
                <a:latin typeface="Century Gothic" panose="020B0502020202020204" pitchFamily="34" charset="0"/>
                <a:cs typeface="Canva Sans" panose="020B0604020202020204" charset="0"/>
              </a:rPr>
              <a:t>The PSHE curriculum at Mary Elliot Academy has been designed inline with the PSHE Association SEND Framework; uses the six strands identified in the framework which are delivered through pathway specific subject ‘vehicles’. </a:t>
            </a:r>
          </a:p>
          <a:p>
            <a:endParaRPr lang="en-GB" sz="750" dirty="0">
              <a:latin typeface="Century Gothic" panose="020B0502020202020204" pitchFamily="34" charset="0"/>
              <a:cs typeface="Canva Sans" panose="020B0604020202020204" charset="0"/>
            </a:endParaRPr>
          </a:p>
          <a:p>
            <a:r>
              <a:rPr lang="en-GB" sz="750" dirty="0">
                <a:latin typeface="Century Gothic" panose="020B0502020202020204" pitchFamily="34" charset="0"/>
                <a:cs typeface="Canva Sans" panose="020B0604020202020204" charset="0"/>
              </a:rPr>
              <a:t>Each pathway has identified relevant topics from the strands that are accessible and meaningful to learners needs. The learning opportunities align with students EHCP outcomes and supports progress and a strong focus on preparing for adulthood</a:t>
            </a:r>
            <a:r>
              <a:rPr lang="en-GB" sz="800" dirty="0">
                <a:latin typeface="Canva Sans" panose="020B0604020202020204" charset="0"/>
                <a:cs typeface="Canva Sans" panose="020B0604020202020204" charset="0"/>
              </a:rPr>
              <a:t>.</a:t>
            </a:r>
          </a:p>
          <a:p>
            <a:pPr marL="0" marR="0" lvl="0" indent="0" algn="l" defTabSz="914400" rtl="0" eaLnBrk="1" fontAlgn="auto" latinLnBrk="0" hangingPunct="1">
              <a:lnSpc>
                <a:spcPts val="944"/>
              </a:lnSpc>
              <a:spcBef>
                <a:spcPts val="0"/>
              </a:spcBef>
              <a:spcAft>
                <a:spcPts val="0"/>
              </a:spcAft>
              <a:buClrTx/>
              <a:buSzTx/>
              <a:buFontTx/>
              <a:buNone/>
              <a:tabLst/>
              <a:defRPr/>
            </a:pPr>
            <a:r>
              <a:rPr kumimoji="0" lang="en-US" sz="749" b="0" i="0" u="none" strike="noStrike" kern="1200" cap="none" spc="18" normalizeH="0" baseline="0" noProof="0" dirty="0" smtClean="0">
                <a:ln>
                  <a:noFill/>
                </a:ln>
                <a:solidFill>
                  <a:srgbClr val="242424"/>
                </a:solidFill>
                <a:effectLst/>
                <a:uLnTx/>
                <a:uFillTx/>
                <a:latin typeface="Canva Sans"/>
                <a:ea typeface="Canva Sans"/>
                <a:cs typeface="Canva Sans"/>
                <a:sym typeface="Canva Sans"/>
              </a:rPr>
              <a:t>.</a:t>
            </a:r>
            <a:endParaRPr kumimoji="0" lang="en-US" sz="749" b="0" i="0" u="none" strike="noStrike" kern="1200" cap="none" spc="18" normalizeH="0" baseline="0" noProof="0" dirty="0">
              <a:ln>
                <a:noFill/>
              </a:ln>
              <a:solidFill>
                <a:srgbClr val="242424"/>
              </a:solidFill>
              <a:effectLst/>
              <a:uLnTx/>
              <a:uFillTx/>
              <a:latin typeface="Canva Sans"/>
              <a:ea typeface="Canva Sans"/>
              <a:cs typeface="Canva Sans"/>
              <a:sym typeface="Canva Sans"/>
            </a:endParaRPr>
          </a:p>
        </p:txBody>
      </p:sp>
      <p:sp>
        <p:nvSpPr>
          <p:cNvPr id="47" name="AutoShape 47"/>
          <p:cNvSpPr/>
          <p:nvPr/>
        </p:nvSpPr>
        <p:spPr>
          <a:xfrm flipH="1" flipV="1">
            <a:off x="501783" y="6413285"/>
            <a:ext cx="2614046" cy="7328"/>
          </a:xfrm>
          <a:prstGeom prst="line">
            <a:avLst/>
          </a:prstGeom>
          <a:ln w="19050" cap="flat">
            <a:solidFill>
              <a:srgbClr val="000000"/>
            </a:solidFill>
            <a:prstDash val="solid"/>
            <a:headEnd type="none" w="sm" len="sm"/>
            <a:tailEnd type="none" w="sm" len="sm"/>
          </a:ln>
        </p:spPr>
      </p:sp>
      <p:grpSp>
        <p:nvGrpSpPr>
          <p:cNvPr id="48" name="Group 48"/>
          <p:cNvGrpSpPr/>
          <p:nvPr/>
        </p:nvGrpSpPr>
        <p:grpSpPr>
          <a:xfrm>
            <a:off x="698631" y="6148540"/>
            <a:ext cx="1116447" cy="492980"/>
            <a:chOff x="0" y="0"/>
            <a:chExt cx="1488596" cy="657307"/>
          </a:xfrm>
        </p:grpSpPr>
        <p:grpSp>
          <p:nvGrpSpPr>
            <p:cNvPr id="49" name="Group 49"/>
            <p:cNvGrpSpPr/>
            <p:nvPr/>
          </p:nvGrpSpPr>
          <p:grpSpPr>
            <a:xfrm>
              <a:off x="0" y="0"/>
              <a:ext cx="1488596" cy="657307"/>
              <a:chOff x="0" y="0"/>
              <a:chExt cx="677427" cy="299126"/>
            </a:xfrm>
          </p:grpSpPr>
          <p:sp>
            <p:nvSpPr>
              <p:cNvPr id="50" name="Freeform 50"/>
              <p:cNvSpPr/>
              <p:nvPr/>
            </p:nvSpPr>
            <p:spPr>
              <a:xfrm>
                <a:off x="0" y="0"/>
                <a:ext cx="677427" cy="299126"/>
              </a:xfrm>
              <a:custGeom>
                <a:avLst/>
                <a:gdLst/>
                <a:ahLst/>
                <a:cxnLst/>
                <a:rect l="l" t="t" r="r" b="b"/>
                <a:pathLst>
                  <a:path w="677427" h="299126">
                    <a:moveTo>
                      <a:pt x="149563" y="0"/>
                    </a:moveTo>
                    <a:lnTo>
                      <a:pt x="527864" y="0"/>
                    </a:lnTo>
                    <a:cubicBezTo>
                      <a:pt x="567531" y="0"/>
                      <a:pt x="605573" y="15757"/>
                      <a:pt x="633621" y="43806"/>
                    </a:cubicBezTo>
                    <a:cubicBezTo>
                      <a:pt x="661670" y="71854"/>
                      <a:pt x="677427" y="109896"/>
                      <a:pt x="677427" y="149563"/>
                    </a:cubicBezTo>
                    <a:lnTo>
                      <a:pt x="677427" y="149563"/>
                    </a:lnTo>
                    <a:cubicBezTo>
                      <a:pt x="677427" y="189230"/>
                      <a:pt x="661670" y="227271"/>
                      <a:pt x="633621" y="255320"/>
                    </a:cubicBezTo>
                    <a:cubicBezTo>
                      <a:pt x="605573" y="283368"/>
                      <a:pt x="567531" y="299126"/>
                      <a:pt x="52786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51" name="TextBox 51"/>
              <p:cNvSpPr txBox="1"/>
              <p:nvPr/>
            </p:nvSpPr>
            <p:spPr>
              <a:xfrm>
                <a:off x="0" y="-19050"/>
                <a:ext cx="67742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2" name="TextBox 52"/>
            <p:cNvSpPr txBox="1"/>
            <p:nvPr/>
          </p:nvSpPr>
          <p:spPr>
            <a:xfrm>
              <a:off x="112775" y="263228"/>
              <a:ext cx="1305777" cy="189303"/>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Century Gothic" panose="020B0502020202020204" pitchFamily="34" charset="0"/>
                  <a:ea typeface="More Sugar"/>
                  <a:cs typeface="More Sugar"/>
                  <a:sym typeface="More Sugar"/>
                </a:rPr>
                <a:t>IMPACT</a:t>
              </a:r>
            </a:p>
          </p:txBody>
        </p:sp>
      </p:grpSp>
      <p:grpSp>
        <p:nvGrpSpPr>
          <p:cNvPr id="53" name="Group 53"/>
          <p:cNvGrpSpPr/>
          <p:nvPr/>
        </p:nvGrpSpPr>
        <p:grpSpPr>
          <a:xfrm>
            <a:off x="1942022" y="6276176"/>
            <a:ext cx="7468247" cy="929302"/>
            <a:chOff x="0" y="0"/>
            <a:chExt cx="2356036" cy="229525"/>
          </a:xfrm>
        </p:grpSpPr>
        <p:sp>
          <p:nvSpPr>
            <p:cNvPr id="54" name="Freeform 54"/>
            <p:cNvSpPr/>
            <p:nvPr/>
          </p:nvSpPr>
          <p:spPr>
            <a:xfrm>
              <a:off x="0" y="0"/>
              <a:ext cx="2356036" cy="229525"/>
            </a:xfrm>
            <a:custGeom>
              <a:avLst/>
              <a:gdLst/>
              <a:ahLst/>
              <a:cxnLst/>
              <a:rect l="l" t="t" r="r" b="b"/>
              <a:pathLst>
                <a:path w="2356036" h="229525">
                  <a:moveTo>
                    <a:pt x="25916" y="0"/>
                  </a:moveTo>
                  <a:lnTo>
                    <a:pt x="2330120" y="0"/>
                  </a:lnTo>
                  <a:cubicBezTo>
                    <a:pt x="2344433" y="0"/>
                    <a:pt x="2356036" y="11603"/>
                    <a:pt x="2356036" y="25916"/>
                  </a:cubicBezTo>
                  <a:lnTo>
                    <a:pt x="2356036" y="203609"/>
                  </a:lnTo>
                  <a:cubicBezTo>
                    <a:pt x="2356036" y="210482"/>
                    <a:pt x="2353305" y="217074"/>
                    <a:pt x="2348445" y="221934"/>
                  </a:cubicBezTo>
                  <a:cubicBezTo>
                    <a:pt x="2343585" y="226794"/>
                    <a:pt x="2336993" y="229525"/>
                    <a:pt x="2330120" y="229525"/>
                  </a:cubicBezTo>
                  <a:lnTo>
                    <a:pt x="25916" y="229525"/>
                  </a:lnTo>
                  <a:cubicBezTo>
                    <a:pt x="11603" y="229525"/>
                    <a:pt x="0" y="217922"/>
                    <a:pt x="0" y="203609"/>
                  </a:cubicBezTo>
                  <a:lnTo>
                    <a:pt x="0" y="25916"/>
                  </a:lnTo>
                  <a:cubicBezTo>
                    <a:pt x="0" y="11603"/>
                    <a:pt x="11603" y="0"/>
                    <a:pt x="25916" y="0"/>
                  </a:cubicBezTo>
                  <a:close/>
                </a:path>
              </a:pathLst>
            </a:custGeom>
            <a:solidFill>
              <a:srgbClr val="FFFFFF"/>
            </a:solidFill>
            <a:ln w="19050" cap="rnd">
              <a:solidFill>
                <a:srgbClr val="000000"/>
              </a:solidFill>
              <a:prstDash val="solid"/>
              <a:round/>
            </a:ln>
          </p:spPr>
        </p:sp>
        <p:sp>
          <p:nvSpPr>
            <p:cNvPr id="55" name="TextBox 55"/>
            <p:cNvSpPr txBox="1"/>
            <p:nvPr/>
          </p:nvSpPr>
          <p:spPr>
            <a:xfrm>
              <a:off x="0" y="-19050"/>
              <a:ext cx="2356036" cy="248575"/>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7" name="Group 57"/>
          <p:cNvGrpSpPr/>
          <p:nvPr/>
        </p:nvGrpSpPr>
        <p:grpSpPr>
          <a:xfrm>
            <a:off x="1845232" y="4528942"/>
            <a:ext cx="1651021" cy="1133994"/>
            <a:chOff x="0" y="0"/>
            <a:chExt cx="1001791" cy="688074"/>
          </a:xfrm>
        </p:grpSpPr>
        <p:sp>
          <p:nvSpPr>
            <p:cNvPr id="58" name="Freeform 58"/>
            <p:cNvSpPr/>
            <p:nvPr/>
          </p:nvSpPr>
          <p:spPr>
            <a:xfrm>
              <a:off x="0" y="0"/>
              <a:ext cx="1001791" cy="688074"/>
            </a:xfrm>
            <a:custGeom>
              <a:avLst/>
              <a:gdLst/>
              <a:ahLst/>
              <a:cxnLst/>
              <a:rect l="l" t="t" r="r" b="b"/>
              <a:pathLst>
                <a:path w="1001791" h="688074">
                  <a:moveTo>
                    <a:pt x="117229" y="0"/>
                  </a:moveTo>
                  <a:lnTo>
                    <a:pt x="884562" y="0"/>
                  </a:lnTo>
                  <a:cubicBezTo>
                    <a:pt x="915653" y="0"/>
                    <a:pt x="945470" y="12351"/>
                    <a:pt x="967455" y="34336"/>
                  </a:cubicBezTo>
                  <a:cubicBezTo>
                    <a:pt x="989440" y="56320"/>
                    <a:pt x="1001791" y="86138"/>
                    <a:pt x="1001791" y="117229"/>
                  </a:cubicBezTo>
                  <a:lnTo>
                    <a:pt x="1001791" y="570845"/>
                  </a:lnTo>
                  <a:cubicBezTo>
                    <a:pt x="1001791" y="601936"/>
                    <a:pt x="989440" y="631754"/>
                    <a:pt x="967455" y="653739"/>
                  </a:cubicBezTo>
                  <a:cubicBezTo>
                    <a:pt x="945470" y="675723"/>
                    <a:pt x="915653" y="688074"/>
                    <a:pt x="884562" y="688074"/>
                  </a:cubicBezTo>
                  <a:lnTo>
                    <a:pt x="117229" y="688074"/>
                  </a:lnTo>
                  <a:cubicBezTo>
                    <a:pt x="86138" y="688074"/>
                    <a:pt x="56320" y="675723"/>
                    <a:pt x="34336" y="653739"/>
                  </a:cubicBezTo>
                  <a:cubicBezTo>
                    <a:pt x="12351" y="631754"/>
                    <a:pt x="0" y="601936"/>
                    <a:pt x="0" y="570845"/>
                  </a:cubicBezTo>
                  <a:lnTo>
                    <a:pt x="0" y="117229"/>
                  </a:lnTo>
                  <a:cubicBezTo>
                    <a:pt x="0" y="86138"/>
                    <a:pt x="12351" y="56320"/>
                    <a:pt x="34336" y="34336"/>
                  </a:cubicBezTo>
                  <a:cubicBezTo>
                    <a:pt x="56320" y="12351"/>
                    <a:pt x="86138" y="0"/>
                    <a:pt x="117229" y="0"/>
                  </a:cubicBezTo>
                  <a:close/>
                </a:path>
              </a:pathLst>
            </a:custGeom>
            <a:solidFill>
              <a:srgbClr val="591E8D"/>
            </a:solidFill>
            <a:ln w="19050" cap="rnd">
              <a:solidFill>
                <a:srgbClr val="000000"/>
              </a:solidFill>
              <a:prstDash val="solid"/>
              <a:round/>
            </a:ln>
          </p:spPr>
        </p:sp>
        <p:sp>
          <p:nvSpPr>
            <p:cNvPr id="59" name="TextBox 59"/>
            <p:cNvSpPr txBox="1"/>
            <p:nvPr/>
          </p:nvSpPr>
          <p:spPr>
            <a:xfrm>
              <a:off x="0" y="-19050"/>
              <a:ext cx="1001791" cy="707124"/>
            </a:xfrm>
            <a:prstGeom prst="rect">
              <a:avLst/>
            </a:prstGeom>
          </p:spPr>
          <p:txBody>
            <a:bodyPr lIns="27093" tIns="27093" rIns="27093" bIns="27093" rtlCol="0" anchor="ctr"/>
            <a:lstStyle/>
            <a:p>
              <a:pPr marL="0" marR="0" lvl="0" indent="0" algn="l" defTabSz="914400" rtl="0" eaLnBrk="1" fontAlgn="auto" latinLnBrk="0" hangingPunct="1">
                <a:lnSpc>
                  <a:spcPts val="831"/>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0" name="TextBox 60"/>
          <p:cNvSpPr txBox="1"/>
          <p:nvPr/>
        </p:nvSpPr>
        <p:spPr>
          <a:xfrm>
            <a:off x="1905020" y="4538710"/>
            <a:ext cx="1523541" cy="1692771"/>
          </a:xfrm>
          <a:prstGeom prst="rect">
            <a:avLst/>
          </a:prstGeom>
        </p:spPr>
        <p:txBody>
          <a:bodyPr wrap="square" lIns="0" tIns="0" rIns="0" bIns="0" rtlCol="0" anchor="t">
            <a:spAutoFit/>
          </a:bodyPr>
          <a:lstStyle/>
          <a:p>
            <a:pPr marL="0" marR="0" lvl="0" indent="0" algn="ctr" defTabSz="914400" rtl="0" eaLnBrk="1" fontAlgn="auto" latinLnBrk="0" hangingPunct="1">
              <a:lnSpc>
                <a:spcPts val="944"/>
              </a:lnSpc>
              <a:spcBef>
                <a:spcPts val="0"/>
              </a:spcBef>
              <a:spcAft>
                <a:spcPts val="0"/>
              </a:spcAft>
              <a:buClrTx/>
              <a:buSzTx/>
              <a:buFontTx/>
              <a:buNone/>
              <a:tabLst/>
              <a:defRPr/>
            </a:pPr>
            <a:r>
              <a:rPr kumimoji="0" lang="en-US" sz="750" b="1" i="0" u="sng" strike="noStrike" kern="1200" cap="none" spc="18" normalizeH="0" baseline="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Aspire</a:t>
            </a:r>
          </a:p>
          <a:p>
            <a:pPr marL="0" marR="0" lvl="0" indent="0" algn="ctr" defTabSz="914400" rtl="0" eaLnBrk="1" fontAlgn="auto" latinLnBrk="0" hangingPunct="1">
              <a:lnSpc>
                <a:spcPts val="944"/>
              </a:lnSpc>
              <a:spcBef>
                <a:spcPts val="0"/>
              </a:spcBef>
              <a:spcAft>
                <a:spcPts val="0"/>
              </a:spcAft>
              <a:buClrTx/>
              <a:buSzTx/>
              <a:buFontTx/>
              <a:buNone/>
              <a:tabLst/>
              <a:defRPr/>
            </a:pPr>
            <a:endParaRPr lang="en-US" sz="750" b="1" spc="18" dirty="0">
              <a:solidFill>
                <a:srgbClr val="F4F2EB"/>
              </a:solidFill>
              <a:latin typeface="Century Gothic" panose="020B0502020202020204" pitchFamily="34" charset="0"/>
              <a:ea typeface="Canva Sans Bold"/>
              <a:cs typeface="Canva Sans" panose="020B0604020202020204" charset="0"/>
              <a:sym typeface="Canva Sans Bold"/>
            </a:endParaRPr>
          </a:p>
          <a:p>
            <a:pPr lvl="0" algn="ctr">
              <a:lnSpc>
                <a:spcPts val="1546"/>
              </a:lnSpc>
              <a:defRPr/>
            </a:pPr>
            <a:r>
              <a:rPr lang="en-US" sz="750" dirty="0">
                <a:solidFill>
                  <a:srgbClr val="F2F2F2"/>
                </a:solidFill>
                <a:latin typeface="Century Gothic" panose="020B0502020202020204" pitchFamily="34" charset="0"/>
                <a:ea typeface="Garet"/>
                <a:cs typeface="Canva Sans" panose="020B0604020202020204" charset="0"/>
                <a:sym typeface="Garet"/>
              </a:rPr>
              <a:t>My Community and </a:t>
            </a:r>
            <a:r>
              <a:rPr lang="en-US" sz="750" dirty="0" smtClean="0">
                <a:solidFill>
                  <a:srgbClr val="F2F2F2"/>
                </a:solidFill>
                <a:latin typeface="Century Gothic" panose="020B0502020202020204" pitchFamily="34" charset="0"/>
                <a:ea typeface="Garet"/>
                <a:cs typeface="Canva Sans" panose="020B0604020202020204" charset="0"/>
                <a:sym typeface="Garet"/>
              </a:rPr>
              <a:t>lifestyle</a:t>
            </a:r>
          </a:p>
          <a:p>
            <a:pPr lvl="0" algn="ctr">
              <a:lnSpc>
                <a:spcPts val="1546"/>
              </a:lnSpc>
              <a:defRPr/>
            </a:pPr>
            <a:endParaRPr lang="en-US" sz="750" dirty="0">
              <a:solidFill>
                <a:srgbClr val="F2F2F2"/>
              </a:solidFill>
              <a:latin typeface="Century Gothic" panose="020B0502020202020204" pitchFamily="34" charset="0"/>
              <a:ea typeface="Garet"/>
              <a:cs typeface="Canva Sans" panose="020B0604020202020204" charset="0"/>
              <a:sym typeface="Garet"/>
            </a:endParaRPr>
          </a:p>
          <a:p>
            <a:pPr lvl="0" algn="ctr">
              <a:lnSpc>
                <a:spcPts val="1546"/>
              </a:lnSpc>
              <a:defRPr/>
            </a:pPr>
            <a:r>
              <a:rPr lang="en-US" sz="750" dirty="0">
                <a:solidFill>
                  <a:srgbClr val="F2F2F2"/>
                </a:solidFill>
                <a:latin typeface="Century Gothic" panose="020B0502020202020204" pitchFamily="34" charset="0"/>
                <a:ea typeface="Garet"/>
                <a:cs typeface="Canva Sans" panose="020B0604020202020204" charset="0"/>
                <a:sym typeface="Garet"/>
              </a:rPr>
              <a:t>My Self Care and Interdependence</a:t>
            </a:r>
          </a:p>
          <a:p>
            <a:pPr marL="0" marR="0" lvl="0" indent="0" algn="ctr" defTabSz="914400" rtl="0" eaLnBrk="1" fontAlgn="auto" latinLnBrk="0" hangingPunct="1">
              <a:lnSpc>
                <a:spcPts val="944"/>
              </a:lnSpc>
              <a:spcBef>
                <a:spcPts val="0"/>
              </a:spcBef>
              <a:spcAft>
                <a:spcPts val="0"/>
              </a:spcAft>
              <a:buClrTx/>
              <a:buSzTx/>
              <a:buFontTx/>
              <a:buNone/>
              <a:tabLst/>
              <a:defRPr/>
            </a:pPr>
            <a:endParaRPr kumimoji="0" lang="en-US" sz="749" b="1" i="0" u="none" strike="noStrike" kern="1200" cap="none" spc="18" normalizeH="0" baseline="0" noProof="0" dirty="0">
              <a:ln>
                <a:noFill/>
              </a:ln>
              <a:solidFill>
                <a:srgbClr val="F4F2EB"/>
              </a:solidFill>
              <a:effectLst/>
              <a:uLnTx/>
              <a:uFillTx/>
              <a:latin typeface="Canva Sans Bold"/>
              <a:ea typeface="Canva Sans Bold"/>
              <a:cs typeface="Canva Sans Bold"/>
              <a:sym typeface="Canva Sans Bold"/>
            </a:endParaRPr>
          </a:p>
          <a:p>
            <a:pPr marL="0" marR="0" lvl="0" indent="0" algn="l" defTabSz="914400" rtl="0" eaLnBrk="1" fontAlgn="auto" latinLnBrk="0" hangingPunct="1">
              <a:lnSpc>
                <a:spcPts val="944"/>
              </a:lnSpc>
              <a:spcBef>
                <a:spcPts val="0"/>
              </a:spcBef>
              <a:spcAft>
                <a:spcPts val="0"/>
              </a:spcAft>
              <a:buClrTx/>
              <a:buSzTx/>
              <a:buFontTx/>
              <a:buNone/>
              <a:tabLst/>
              <a:defRPr/>
            </a:pPr>
            <a:endParaRPr kumimoji="0" lang="en-US" sz="749" b="1" i="0" u="none" strike="noStrike" kern="1200" cap="none" spc="18" normalizeH="0" baseline="0" noProof="0" dirty="0">
              <a:ln>
                <a:noFill/>
              </a:ln>
              <a:solidFill>
                <a:srgbClr val="F4F2EB"/>
              </a:solidFill>
              <a:effectLst/>
              <a:uLnTx/>
              <a:uFillTx/>
              <a:latin typeface="Canva Sans Bold"/>
              <a:ea typeface="Canva Sans Bold"/>
              <a:cs typeface="Canva Sans Bold"/>
              <a:sym typeface="Canva Sans Bold"/>
            </a:endParaRPr>
          </a:p>
          <a:p>
            <a:pPr marL="0" marR="0" lvl="0" indent="0" algn="l" defTabSz="914400" rtl="0" eaLnBrk="1" fontAlgn="auto" latinLnBrk="0" hangingPunct="1">
              <a:lnSpc>
                <a:spcPts val="931"/>
              </a:lnSpc>
              <a:spcBef>
                <a:spcPts val="0"/>
              </a:spcBef>
              <a:spcAft>
                <a:spcPts val="0"/>
              </a:spcAft>
              <a:buClrTx/>
              <a:buSzTx/>
              <a:buFontTx/>
              <a:buNone/>
              <a:tabLst/>
              <a:defRPr/>
            </a:pPr>
            <a:endParaRPr kumimoji="0" lang="en-US" sz="749" b="0" i="0" u="none" strike="noStrike" kern="1200" cap="none" spc="18"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931"/>
              </a:lnSpc>
              <a:spcBef>
                <a:spcPts val="0"/>
              </a:spcBef>
              <a:spcAft>
                <a:spcPts val="0"/>
              </a:spcAft>
              <a:buClrTx/>
              <a:buSzTx/>
              <a:buFontTx/>
              <a:buNone/>
              <a:tabLst/>
              <a:defRPr/>
            </a:pPr>
            <a:endParaRPr kumimoji="0" lang="en-US" sz="749" b="0" i="0" u="none" strike="noStrike" kern="1200" cap="none" spc="18"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931"/>
              </a:lnSpc>
              <a:spcBef>
                <a:spcPts val="0"/>
              </a:spcBef>
              <a:spcAft>
                <a:spcPts val="0"/>
              </a:spcAft>
              <a:buClrTx/>
              <a:buSzTx/>
              <a:buFontTx/>
              <a:buNone/>
              <a:tabLst/>
              <a:defRPr/>
            </a:pPr>
            <a:endParaRPr kumimoji="0" lang="en-US" sz="749" b="0" i="0" u="none" strike="noStrike" kern="1200" cap="none" spc="18"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931"/>
              </a:lnSpc>
              <a:spcBef>
                <a:spcPts val="0"/>
              </a:spcBef>
              <a:spcAft>
                <a:spcPts val="0"/>
              </a:spcAft>
              <a:buClrTx/>
              <a:buSzTx/>
              <a:buFontTx/>
              <a:buNone/>
              <a:tabLst/>
              <a:defRPr/>
            </a:pPr>
            <a:endParaRPr kumimoji="0" lang="en-US" sz="749" b="0" i="0" u="none" strike="noStrike" kern="1200" cap="none" spc="18" normalizeH="0" baseline="0" noProof="0" dirty="0">
              <a:ln>
                <a:noFill/>
              </a:ln>
              <a:solidFill>
                <a:srgbClr val="F4F2EB"/>
              </a:solidFill>
              <a:effectLst/>
              <a:uLnTx/>
              <a:uFillTx/>
              <a:latin typeface="Canva Sans"/>
              <a:ea typeface="Canva Sans"/>
              <a:cs typeface="Canva Sans"/>
              <a:sym typeface="Canva Sans"/>
            </a:endParaRPr>
          </a:p>
        </p:txBody>
      </p:sp>
      <p:grpSp>
        <p:nvGrpSpPr>
          <p:cNvPr id="62" name="Group 62"/>
          <p:cNvGrpSpPr/>
          <p:nvPr/>
        </p:nvGrpSpPr>
        <p:grpSpPr>
          <a:xfrm>
            <a:off x="3663889" y="4530710"/>
            <a:ext cx="1650079" cy="1137934"/>
            <a:chOff x="0" y="0"/>
            <a:chExt cx="1001219" cy="690465"/>
          </a:xfrm>
        </p:grpSpPr>
        <p:sp>
          <p:nvSpPr>
            <p:cNvPr id="63" name="Freeform 63"/>
            <p:cNvSpPr/>
            <p:nvPr/>
          </p:nvSpPr>
          <p:spPr>
            <a:xfrm>
              <a:off x="0" y="0"/>
              <a:ext cx="1001219" cy="690465"/>
            </a:xfrm>
            <a:custGeom>
              <a:avLst/>
              <a:gdLst/>
              <a:ahLst/>
              <a:cxnLst/>
              <a:rect l="l" t="t" r="r" b="b"/>
              <a:pathLst>
                <a:path w="1001219" h="690465">
                  <a:moveTo>
                    <a:pt x="117296" y="0"/>
                  </a:moveTo>
                  <a:lnTo>
                    <a:pt x="883923" y="0"/>
                  </a:lnTo>
                  <a:cubicBezTo>
                    <a:pt x="915032" y="0"/>
                    <a:pt x="944867" y="12358"/>
                    <a:pt x="966864" y="34355"/>
                  </a:cubicBezTo>
                  <a:cubicBezTo>
                    <a:pt x="988861" y="56353"/>
                    <a:pt x="1001219" y="86187"/>
                    <a:pt x="1001219" y="117296"/>
                  </a:cubicBezTo>
                  <a:lnTo>
                    <a:pt x="1001219" y="573169"/>
                  </a:lnTo>
                  <a:cubicBezTo>
                    <a:pt x="1001219" y="604277"/>
                    <a:pt x="988861" y="634112"/>
                    <a:pt x="966864" y="656109"/>
                  </a:cubicBezTo>
                  <a:cubicBezTo>
                    <a:pt x="944867" y="678107"/>
                    <a:pt x="915032" y="690465"/>
                    <a:pt x="883923" y="690465"/>
                  </a:cubicBezTo>
                  <a:lnTo>
                    <a:pt x="117296" y="690465"/>
                  </a:lnTo>
                  <a:cubicBezTo>
                    <a:pt x="86187" y="690465"/>
                    <a:pt x="56353" y="678107"/>
                    <a:pt x="34355" y="656109"/>
                  </a:cubicBezTo>
                  <a:cubicBezTo>
                    <a:pt x="12358" y="634112"/>
                    <a:pt x="0" y="604277"/>
                    <a:pt x="0" y="573169"/>
                  </a:cubicBezTo>
                  <a:lnTo>
                    <a:pt x="0" y="117296"/>
                  </a:lnTo>
                  <a:cubicBezTo>
                    <a:pt x="0" y="86187"/>
                    <a:pt x="12358" y="56353"/>
                    <a:pt x="34355" y="34355"/>
                  </a:cubicBezTo>
                  <a:cubicBezTo>
                    <a:pt x="56353" y="12358"/>
                    <a:pt x="86187" y="0"/>
                    <a:pt x="117296" y="0"/>
                  </a:cubicBezTo>
                  <a:close/>
                </a:path>
              </a:pathLst>
            </a:custGeom>
            <a:solidFill>
              <a:srgbClr val="591E8D"/>
            </a:solidFill>
            <a:ln w="19050" cap="rnd">
              <a:solidFill>
                <a:srgbClr val="000000"/>
              </a:solidFill>
              <a:prstDash val="solid"/>
              <a:round/>
            </a:ln>
          </p:spPr>
        </p:sp>
        <p:sp>
          <p:nvSpPr>
            <p:cNvPr id="64" name="TextBox 64"/>
            <p:cNvSpPr txBox="1"/>
            <p:nvPr/>
          </p:nvSpPr>
          <p:spPr>
            <a:xfrm>
              <a:off x="0" y="-19050"/>
              <a:ext cx="1001219" cy="709515"/>
            </a:xfrm>
            <a:prstGeom prst="rect">
              <a:avLst/>
            </a:prstGeom>
          </p:spPr>
          <p:txBody>
            <a:bodyPr lIns="27093" tIns="27093" rIns="27093" bIns="27093" rtlCol="0" anchor="ctr"/>
            <a:lstStyle/>
            <a:p>
              <a:pPr marL="0" marR="0" lvl="0" indent="0" algn="l" defTabSz="914400" rtl="0" eaLnBrk="1" fontAlgn="auto" latinLnBrk="0" hangingPunct="1">
                <a:lnSpc>
                  <a:spcPts val="831"/>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5" name="TextBox 65"/>
          <p:cNvSpPr txBox="1"/>
          <p:nvPr/>
        </p:nvSpPr>
        <p:spPr>
          <a:xfrm>
            <a:off x="3742019" y="4553925"/>
            <a:ext cx="1563316" cy="1359346"/>
          </a:xfrm>
          <a:prstGeom prst="rect">
            <a:avLst/>
          </a:prstGeom>
        </p:spPr>
        <p:txBody>
          <a:bodyPr lIns="0" tIns="0" rIns="0" bIns="0" rtlCol="0" anchor="t">
            <a:spAutoFit/>
          </a:bodyPr>
          <a:lstStyle/>
          <a:p>
            <a:pPr marL="0" marR="0" lvl="0" indent="0" algn="ctr" defTabSz="914400" rtl="0" eaLnBrk="1" fontAlgn="auto" latinLnBrk="0" hangingPunct="1">
              <a:lnSpc>
                <a:spcPts val="945"/>
              </a:lnSpc>
              <a:spcBef>
                <a:spcPts val="0"/>
              </a:spcBef>
              <a:spcAft>
                <a:spcPts val="0"/>
              </a:spcAft>
              <a:buClrTx/>
              <a:buSzTx/>
              <a:buFontTx/>
              <a:buNone/>
              <a:tabLst/>
              <a:defRPr/>
            </a:pPr>
            <a:r>
              <a:rPr kumimoji="0" lang="en-US" sz="750" b="1" i="0" u="sng" strike="noStrike" kern="1200" cap="none" spc="18" normalizeH="0" baseline="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Endeavour</a:t>
            </a:r>
          </a:p>
          <a:p>
            <a:pPr marL="0" marR="0" lvl="0" indent="0" algn="ctr" defTabSz="914400" rtl="0" eaLnBrk="1" fontAlgn="auto" latinLnBrk="0" hangingPunct="1">
              <a:lnSpc>
                <a:spcPts val="945"/>
              </a:lnSpc>
              <a:spcBef>
                <a:spcPts val="0"/>
              </a:spcBef>
              <a:spcAft>
                <a:spcPts val="0"/>
              </a:spcAft>
              <a:buClrTx/>
              <a:buSzTx/>
              <a:buFontTx/>
              <a:buNone/>
              <a:tabLst/>
              <a:defRPr/>
            </a:pPr>
            <a:endParaRPr lang="en-US" sz="750" b="1" spc="18" dirty="0">
              <a:solidFill>
                <a:srgbClr val="F4F2EB"/>
              </a:solidFill>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945"/>
              </a:lnSpc>
              <a:spcBef>
                <a:spcPts val="0"/>
              </a:spcBef>
              <a:spcAft>
                <a:spcPts val="0"/>
              </a:spcAft>
              <a:buClrTx/>
              <a:buSzTx/>
              <a:buFontTx/>
              <a:buNone/>
              <a:tabLst/>
              <a:defRPr/>
            </a:pPr>
            <a:r>
              <a:rPr kumimoji="0" lang="en-US" sz="750" b="1" i="0" u="none" strike="noStrike" kern="1200" cap="none" spc="18" normalizeH="0" baseline="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Curriculum</a:t>
            </a:r>
            <a:r>
              <a:rPr kumimoji="0" lang="en-US" sz="750" b="1" i="0" u="none" strike="noStrike" kern="1200" cap="none" spc="18" normalizeH="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 Strand:</a:t>
            </a:r>
          </a:p>
          <a:p>
            <a:pPr marL="0" marR="0" lvl="0" indent="0" algn="ctr" defTabSz="914400" rtl="0" eaLnBrk="1" fontAlgn="auto" latinLnBrk="0" hangingPunct="1">
              <a:lnSpc>
                <a:spcPts val="945"/>
              </a:lnSpc>
              <a:spcBef>
                <a:spcPts val="0"/>
              </a:spcBef>
              <a:spcAft>
                <a:spcPts val="0"/>
              </a:spcAft>
              <a:buClrTx/>
              <a:buSzTx/>
              <a:buFontTx/>
              <a:buNone/>
              <a:tabLst/>
              <a:defRPr/>
            </a:pPr>
            <a:r>
              <a:rPr lang="en-US" sz="750" spc="18" baseline="0" dirty="0" smtClean="0">
                <a:solidFill>
                  <a:srgbClr val="F4F2EB"/>
                </a:solidFill>
                <a:latin typeface="Century Gothic" panose="020B0502020202020204" pitchFamily="34" charset="0"/>
                <a:ea typeface="Canva Sans Bold"/>
                <a:cs typeface="Canva Sans" panose="020B0604020202020204" charset="0"/>
                <a:sym typeface="Canva Sans Bold"/>
              </a:rPr>
              <a:t>Emotional</a:t>
            </a:r>
            <a:r>
              <a:rPr lang="en-US" sz="750" spc="18" dirty="0" smtClean="0">
                <a:solidFill>
                  <a:srgbClr val="F4F2EB"/>
                </a:solidFill>
                <a:latin typeface="Century Gothic" panose="020B0502020202020204" pitchFamily="34" charset="0"/>
                <a:ea typeface="Canva Sans Bold"/>
                <a:cs typeface="Canva Sans" panose="020B0604020202020204" charset="0"/>
                <a:sym typeface="Canva Sans Bold"/>
              </a:rPr>
              <a:t> Regulation</a:t>
            </a:r>
          </a:p>
          <a:p>
            <a:pPr marL="0" marR="0" lvl="0" indent="0" algn="ctr" defTabSz="914400" rtl="0" eaLnBrk="1" fontAlgn="auto" latinLnBrk="0" hangingPunct="1">
              <a:lnSpc>
                <a:spcPts val="945"/>
              </a:lnSpc>
              <a:spcBef>
                <a:spcPts val="0"/>
              </a:spcBef>
              <a:spcAft>
                <a:spcPts val="0"/>
              </a:spcAft>
              <a:buClrTx/>
              <a:buSzTx/>
              <a:buFontTx/>
              <a:buNone/>
              <a:tabLst/>
              <a:defRPr/>
            </a:pPr>
            <a:endParaRPr kumimoji="0" lang="en-US" sz="750" b="1" i="0" u="none" strike="noStrike" kern="1200" cap="none" spc="18" normalizeH="0" baseline="0" noProof="0" dirty="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945"/>
              </a:lnSpc>
              <a:spcBef>
                <a:spcPts val="0"/>
              </a:spcBef>
              <a:spcAft>
                <a:spcPts val="0"/>
              </a:spcAft>
              <a:buClrTx/>
              <a:buSzTx/>
              <a:buFontTx/>
              <a:buNone/>
              <a:tabLst/>
              <a:defRPr/>
            </a:pPr>
            <a:r>
              <a:rPr lang="en-US" sz="750" b="1" spc="18" dirty="0" smtClean="0">
                <a:solidFill>
                  <a:srgbClr val="F4F2EB"/>
                </a:solidFill>
                <a:latin typeface="Century Gothic" panose="020B0502020202020204" pitchFamily="34" charset="0"/>
                <a:ea typeface="Canva Sans Bold"/>
                <a:cs typeface="Canva Sans" panose="020B0604020202020204" charset="0"/>
                <a:sym typeface="Canva Sans Bold"/>
              </a:rPr>
              <a:t>Cross Curricular Strands:</a:t>
            </a:r>
          </a:p>
          <a:p>
            <a:pPr marL="0" marR="0" lvl="0" indent="0" algn="ctr" defTabSz="914400" rtl="0" eaLnBrk="1" fontAlgn="auto" latinLnBrk="0" hangingPunct="1">
              <a:lnSpc>
                <a:spcPts val="945"/>
              </a:lnSpc>
              <a:spcBef>
                <a:spcPts val="0"/>
              </a:spcBef>
              <a:spcAft>
                <a:spcPts val="0"/>
              </a:spcAft>
              <a:buClrTx/>
              <a:buSzTx/>
              <a:buFontTx/>
              <a:buNone/>
              <a:tabLst/>
              <a:defRPr/>
            </a:pPr>
            <a:r>
              <a:rPr lang="en-US" sz="750" spc="18" dirty="0" smtClean="0">
                <a:solidFill>
                  <a:srgbClr val="F4F2EB"/>
                </a:solidFill>
                <a:latin typeface="Century Gothic" panose="020B0502020202020204" pitchFamily="34" charset="0"/>
                <a:ea typeface="Canva Sans Bold"/>
                <a:cs typeface="Canva Sans" panose="020B0604020202020204" charset="0"/>
                <a:sym typeface="Canva Sans Bold"/>
              </a:rPr>
              <a:t>Routines and Engagement</a:t>
            </a:r>
          </a:p>
          <a:p>
            <a:pPr marL="0" marR="0" lvl="0" indent="0" algn="ctr" defTabSz="914400" rtl="0" eaLnBrk="1" fontAlgn="auto" latinLnBrk="0" hangingPunct="1">
              <a:lnSpc>
                <a:spcPts val="945"/>
              </a:lnSpc>
              <a:spcBef>
                <a:spcPts val="0"/>
              </a:spcBef>
              <a:spcAft>
                <a:spcPts val="0"/>
              </a:spcAft>
              <a:buClrTx/>
              <a:buSzTx/>
              <a:buFontTx/>
              <a:buNone/>
              <a:tabLst/>
              <a:defRPr/>
            </a:pPr>
            <a:r>
              <a:rPr lang="en-US" sz="750" spc="18" dirty="0" smtClean="0">
                <a:solidFill>
                  <a:srgbClr val="F4F2EB"/>
                </a:solidFill>
                <a:latin typeface="Century Gothic" panose="020B0502020202020204" pitchFamily="34" charset="0"/>
                <a:ea typeface="Canva Sans Bold"/>
                <a:cs typeface="Canva Sans" panose="020B0604020202020204" charset="0"/>
                <a:sym typeface="Canva Sans Bold"/>
              </a:rPr>
              <a:t>Healthy Living </a:t>
            </a:r>
          </a:p>
          <a:p>
            <a:pPr marL="0" marR="0" lvl="0" indent="0" algn="ctr" defTabSz="914400" rtl="0" eaLnBrk="1" fontAlgn="auto" latinLnBrk="0" hangingPunct="1">
              <a:lnSpc>
                <a:spcPts val="945"/>
              </a:lnSpc>
              <a:spcBef>
                <a:spcPts val="0"/>
              </a:spcBef>
              <a:spcAft>
                <a:spcPts val="0"/>
              </a:spcAft>
              <a:buClrTx/>
              <a:buSzTx/>
              <a:buFontTx/>
              <a:buNone/>
              <a:tabLst/>
              <a:defRPr/>
            </a:pPr>
            <a:r>
              <a:rPr lang="en-US" sz="750" spc="18" dirty="0" smtClean="0">
                <a:solidFill>
                  <a:srgbClr val="F4F2EB"/>
                </a:solidFill>
                <a:latin typeface="Century Gothic" panose="020B0502020202020204" pitchFamily="34" charset="0"/>
                <a:ea typeface="Canva Sans Bold"/>
                <a:cs typeface="Canva Sans" panose="020B0604020202020204" charset="0"/>
                <a:sym typeface="Canva Sans Bold"/>
              </a:rPr>
              <a:t>Independence</a:t>
            </a:r>
          </a:p>
          <a:p>
            <a:pPr marL="0" marR="0" lvl="0" indent="0" algn="ctr" defTabSz="914400" rtl="0" eaLnBrk="1" fontAlgn="auto" latinLnBrk="0" hangingPunct="1">
              <a:lnSpc>
                <a:spcPts val="945"/>
              </a:lnSpc>
              <a:spcBef>
                <a:spcPts val="0"/>
              </a:spcBef>
              <a:spcAft>
                <a:spcPts val="0"/>
              </a:spcAft>
              <a:buClrTx/>
              <a:buSzTx/>
              <a:buFontTx/>
              <a:buNone/>
              <a:tabLst/>
              <a:defRPr/>
            </a:pPr>
            <a:endParaRPr kumimoji="0" lang="en-US" sz="750" b="1" i="0" u="none" strike="noStrike" kern="1200" cap="none" spc="18" normalizeH="0" baseline="0" noProof="0" dirty="0">
              <a:ln>
                <a:noFill/>
              </a:ln>
              <a:solidFill>
                <a:srgbClr val="F4F2EB"/>
              </a:solidFill>
              <a:effectLst/>
              <a:uLnTx/>
              <a:uFillTx/>
              <a:latin typeface="Canva Sans Bold"/>
              <a:ea typeface="Canva Sans Bold"/>
              <a:cs typeface="Canva Sans Bold"/>
              <a:sym typeface="Canva Sans Bold"/>
            </a:endParaRP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750" b="0" i="0" u="none" strike="noStrike" kern="1200" cap="none" spc="18"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750" b="0" i="0" u="none" strike="noStrike" kern="1200" cap="none" spc="18" normalizeH="0" baseline="0" noProof="0" dirty="0">
              <a:ln>
                <a:noFill/>
              </a:ln>
              <a:solidFill>
                <a:srgbClr val="F4F2EB"/>
              </a:solidFill>
              <a:effectLst/>
              <a:uLnTx/>
              <a:uFillTx/>
              <a:latin typeface="Canva Sans"/>
              <a:ea typeface="Canva Sans"/>
              <a:cs typeface="Canva Sans"/>
              <a:sym typeface="Canva Sans"/>
            </a:endParaRPr>
          </a:p>
        </p:txBody>
      </p:sp>
      <p:grpSp>
        <p:nvGrpSpPr>
          <p:cNvPr id="67" name="Group 67"/>
          <p:cNvGrpSpPr/>
          <p:nvPr/>
        </p:nvGrpSpPr>
        <p:grpSpPr>
          <a:xfrm>
            <a:off x="5472725" y="4483473"/>
            <a:ext cx="1635933" cy="1729562"/>
            <a:chOff x="0" y="-19050"/>
            <a:chExt cx="992636" cy="724631"/>
          </a:xfrm>
        </p:grpSpPr>
        <p:sp>
          <p:nvSpPr>
            <p:cNvPr id="68" name="Freeform 68"/>
            <p:cNvSpPr/>
            <p:nvPr/>
          </p:nvSpPr>
          <p:spPr>
            <a:xfrm>
              <a:off x="0" y="0"/>
              <a:ext cx="992636" cy="705581"/>
            </a:xfrm>
            <a:custGeom>
              <a:avLst/>
              <a:gdLst/>
              <a:ahLst/>
              <a:cxnLst/>
              <a:rect l="l" t="t" r="r" b="b"/>
              <a:pathLst>
                <a:path w="992636" h="705581">
                  <a:moveTo>
                    <a:pt x="118310" y="0"/>
                  </a:moveTo>
                  <a:lnTo>
                    <a:pt x="874326" y="0"/>
                  </a:lnTo>
                  <a:cubicBezTo>
                    <a:pt x="905703" y="0"/>
                    <a:pt x="935796" y="12465"/>
                    <a:pt x="957984" y="34652"/>
                  </a:cubicBezTo>
                  <a:cubicBezTo>
                    <a:pt x="980171" y="56840"/>
                    <a:pt x="992636" y="86933"/>
                    <a:pt x="992636" y="118310"/>
                  </a:cubicBezTo>
                  <a:lnTo>
                    <a:pt x="992636" y="587271"/>
                  </a:lnTo>
                  <a:cubicBezTo>
                    <a:pt x="992636" y="618649"/>
                    <a:pt x="980171" y="648742"/>
                    <a:pt x="957984" y="670929"/>
                  </a:cubicBezTo>
                  <a:cubicBezTo>
                    <a:pt x="935796" y="693117"/>
                    <a:pt x="905703" y="705581"/>
                    <a:pt x="874326" y="705581"/>
                  </a:cubicBezTo>
                  <a:lnTo>
                    <a:pt x="118310" y="705581"/>
                  </a:lnTo>
                  <a:cubicBezTo>
                    <a:pt x="86933" y="705581"/>
                    <a:pt x="56840" y="693117"/>
                    <a:pt x="34652" y="670929"/>
                  </a:cubicBezTo>
                  <a:cubicBezTo>
                    <a:pt x="12465" y="648742"/>
                    <a:pt x="0" y="618649"/>
                    <a:pt x="0" y="587271"/>
                  </a:cubicBezTo>
                  <a:lnTo>
                    <a:pt x="0" y="118310"/>
                  </a:lnTo>
                  <a:cubicBezTo>
                    <a:pt x="0" y="86933"/>
                    <a:pt x="12465" y="56840"/>
                    <a:pt x="34652" y="34652"/>
                  </a:cubicBezTo>
                  <a:cubicBezTo>
                    <a:pt x="56840" y="12465"/>
                    <a:pt x="86933" y="0"/>
                    <a:pt x="118310" y="0"/>
                  </a:cubicBezTo>
                  <a:close/>
                </a:path>
              </a:pathLst>
            </a:custGeom>
            <a:solidFill>
              <a:srgbClr val="591E8D"/>
            </a:solidFill>
            <a:ln w="19050" cap="rnd">
              <a:solidFill>
                <a:srgbClr val="000000"/>
              </a:solidFill>
              <a:prstDash val="solid"/>
              <a:round/>
            </a:ln>
          </p:spPr>
        </p:sp>
        <p:sp>
          <p:nvSpPr>
            <p:cNvPr id="69" name="TextBox 69"/>
            <p:cNvSpPr txBox="1"/>
            <p:nvPr/>
          </p:nvSpPr>
          <p:spPr>
            <a:xfrm>
              <a:off x="0" y="-19050"/>
              <a:ext cx="992636" cy="724631"/>
            </a:xfrm>
            <a:prstGeom prst="rect">
              <a:avLst/>
            </a:prstGeom>
          </p:spPr>
          <p:txBody>
            <a:bodyPr lIns="27093" tIns="27093" rIns="27093" bIns="27093" rtlCol="0" anchor="ctr"/>
            <a:lstStyle/>
            <a:p>
              <a:pPr marL="0" marR="0" lvl="0" indent="0" algn="l" defTabSz="914400" rtl="0" eaLnBrk="1" fontAlgn="auto" latinLnBrk="0" hangingPunct="1">
                <a:lnSpc>
                  <a:spcPts val="831"/>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0" name="TextBox 70"/>
          <p:cNvSpPr txBox="1"/>
          <p:nvPr/>
        </p:nvSpPr>
        <p:spPr>
          <a:xfrm>
            <a:off x="5516107" y="4571145"/>
            <a:ext cx="1589277" cy="2039020"/>
          </a:xfrm>
          <a:prstGeom prst="rect">
            <a:avLst/>
          </a:prstGeom>
        </p:spPr>
        <p:txBody>
          <a:bodyPr lIns="0" tIns="0" rIns="0" bIns="0" rtlCol="0" anchor="t">
            <a:spAutoFit/>
          </a:bodyPr>
          <a:lstStyle/>
          <a:p>
            <a:pPr marL="0" marR="0" lvl="0" indent="0" algn="ctr" defTabSz="914400" rtl="0" eaLnBrk="1" fontAlgn="auto" latinLnBrk="0" hangingPunct="1">
              <a:lnSpc>
                <a:spcPts val="945"/>
              </a:lnSpc>
              <a:spcBef>
                <a:spcPts val="0"/>
              </a:spcBef>
              <a:spcAft>
                <a:spcPts val="0"/>
              </a:spcAft>
              <a:buClrTx/>
              <a:buSzTx/>
              <a:buFontTx/>
              <a:buNone/>
              <a:tabLst/>
              <a:defRPr/>
            </a:pPr>
            <a:r>
              <a:rPr kumimoji="0" lang="en-US" sz="750" b="1" i="0" u="sng" strike="noStrike" kern="1200" cap="none" spc="18" normalizeH="0" baseline="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Venture</a:t>
            </a:r>
          </a:p>
          <a:p>
            <a:pPr marL="0" marR="0" lvl="0" indent="0" algn="ctr" defTabSz="914400" rtl="0" eaLnBrk="1" fontAlgn="auto" latinLnBrk="0" hangingPunct="1">
              <a:lnSpc>
                <a:spcPts val="945"/>
              </a:lnSpc>
              <a:spcBef>
                <a:spcPts val="0"/>
              </a:spcBef>
              <a:spcAft>
                <a:spcPts val="0"/>
              </a:spcAft>
              <a:buClrTx/>
              <a:buSzTx/>
              <a:buFontTx/>
              <a:buNone/>
              <a:tabLst/>
              <a:defRPr/>
            </a:pPr>
            <a:endParaRPr lang="en-US" sz="750" b="1" u="sng" spc="18" dirty="0">
              <a:solidFill>
                <a:srgbClr val="F4F2EB"/>
              </a:solidFill>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945"/>
              </a:lnSpc>
              <a:spcBef>
                <a:spcPts val="0"/>
              </a:spcBef>
              <a:spcAft>
                <a:spcPts val="0"/>
              </a:spcAft>
              <a:buClrTx/>
              <a:buSzTx/>
              <a:buFontTx/>
              <a:buNone/>
              <a:tabLst/>
              <a:defRPr/>
            </a:pPr>
            <a:r>
              <a:rPr kumimoji="0" lang="en-US" sz="750" i="0" strike="noStrike" kern="1200" cap="none" spc="18" normalizeH="0" baseline="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Self Care, Support</a:t>
            </a:r>
            <a:r>
              <a:rPr kumimoji="0" lang="en-US" sz="750" i="0" strike="noStrike" kern="1200" cap="none" spc="18" normalizeH="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 and Safety</a:t>
            </a:r>
          </a:p>
          <a:p>
            <a:pPr marL="0" marR="0" lvl="0" indent="0" algn="ctr" defTabSz="914400" rtl="0" eaLnBrk="1" fontAlgn="auto" latinLnBrk="0" hangingPunct="1">
              <a:lnSpc>
                <a:spcPts val="945"/>
              </a:lnSpc>
              <a:spcBef>
                <a:spcPts val="0"/>
              </a:spcBef>
              <a:spcAft>
                <a:spcPts val="0"/>
              </a:spcAft>
              <a:buClrTx/>
              <a:buSzTx/>
              <a:buFontTx/>
              <a:buNone/>
              <a:tabLst/>
              <a:defRPr/>
            </a:pPr>
            <a:endParaRPr kumimoji="0" lang="en-US" sz="750" i="0" strike="noStrike" kern="1200" cap="none" spc="18" normalizeH="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945"/>
              </a:lnSpc>
              <a:spcBef>
                <a:spcPts val="0"/>
              </a:spcBef>
              <a:spcAft>
                <a:spcPts val="0"/>
              </a:spcAft>
              <a:buClrTx/>
              <a:buSzTx/>
              <a:buFontTx/>
              <a:buNone/>
              <a:tabLst/>
              <a:defRPr/>
            </a:pPr>
            <a:r>
              <a:rPr lang="en-US" sz="750" spc="18" baseline="0" dirty="0" smtClean="0">
                <a:solidFill>
                  <a:srgbClr val="F4F2EB"/>
                </a:solidFill>
                <a:latin typeface="Century Gothic" panose="020B0502020202020204" pitchFamily="34" charset="0"/>
                <a:ea typeface="Canva Sans Bold"/>
                <a:cs typeface="Canva Sans" panose="020B0604020202020204" charset="0"/>
                <a:sym typeface="Canva Sans Bold"/>
              </a:rPr>
              <a:t>Self</a:t>
            </a:r>
            <a:r>
              <a:rPr lang="en-US" sz="750" spc="18" dirty="0" smtClean="0">
                <a:solidFill>
                  <a:srgbClr val="F4F2EB"/>
                </a:solidFill>
                <a:latin typeface="Century Gothic" panose="020B0502020202020204" pitchFamily="34" charset="0"/>
                <a:ea typeface="Canva Sans Bold"/>
                <a:cs typeface="Canva Sans" panose="020B0604020202020204" charset="0"/>
                <a:sym typeface="Canva Sans Bold"/>
              </a:rPr>
              <a:t> Awareness</a:t>
            </a:r>
          </a:p>
          <a:p>
            <a:pPr marL="0" marR="0" lvl="0" indent="0" algn="ctr" defTabSz="914400" rtl="0" eaLnBrk="1" fontAlgn="auto" latinLnBrk="0" hangingPunct="1">
              <a:lnSpc>
                <a:spcPts val="945"/>
              </a:lnSpc>
              <a:spcBef>
                <a:spcPts val="0"/>
              </a:spcBef>
              <a:spcAft>
                <a:spcPts val="0"/>
              </a:spcAft>
              <a:buClrTx/>
              <a:buSzTx/>
              <a:buFontTx/>
              <a:buNone/>
              <a:tabLst/>
              <a:defRPr/>
            </a:pPr>
            <a:endParaRPr lang="en-US" sz="750" spc="18" dirty="0" smtClean="0">
              <a:solidFill>
                <a:srgbClr val="F4F2EB"/>
              </a:solidFill>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945"/>
              </a:lnSpc>
              <a:spcBef>
                <a:spcPts val="0"/>
              </a:spcBef>
              <a:spcAft>
                <a:spcPts val="0"/>
              </a:spcAft>
              <a:buClrTx/>
              <a:buSzTx/>
              <a:buFontTx/>
              <a:buNone/>
              <a:tabLst/>
              <a:defRPr/>
            </a:pPr>
            <a:r>
              <a:rPr kumimoji="0" lang="en-US" sz="750" i="0" strike="noStrike" kern="1200" cap="none" spc="18" normalizeH="0" baseline="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Managing</a:t>
            </a:r>
            <a:r>
              <a:rPr kumimoji="0" lang="en-US" sz="750" i="0" strike="noStrike" kern="1200" cap="none" spc="18" normalizeH="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 Feelings</a:t>
            </a:r>
          </a:p>
          <a:p>
            <a:pPr marL="0" marR="0" lvl="0" indent="0" algn="ctr" defTabSz="914400" rtl="0" eaLnBrk="1" fontAlgn="auto" latinLnBrk="0" hangingPunct="1">
              <a:lnSpc>
                <a:spcPts val="945"/>
              </a:lnSpc>
              <a:spcBef>
                <a:spcPts val="0"/>
              </a:spcBef>
              <a:spcAft>
                <a:spcPts val="0"/>
              </a:spcAft>
              <a:buClrTx/>
              <a:buSzTx/>
              <a:buFontTx/>
              <a:buNone/>
              <a:tabLst/>
              <a:defRPr/>
            </a:pPr>
            <a:endParaRPr kumimoji="0" lang="en-US" sz="750" i="0" strike="noStrike" kern="1200" cap="none" spc="18" normalizeH="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945"/>
              </a:lnSpc>
              <a:spcBef>
                <a:spcPts val="0"/>
              </a:spcBef>
              <a:spcAft>
                <a:spcPts val="0"/>
              </a:spcAft>
              <a:buClrTx/>
              <a:buSzTx/>
              <a:buFontTx/>
              <a:buNone/>
              <a:tabLst/>
              <a:defRPr/>
            </a:pPr>
            <a:r>
              <a:rPr lang="en-US" sz="750" spc="18" baseline="0" dirty="0" smtClean="0">
                <a:solidFill>
                  <a:srgbClr val="F4F2EB"/>
                </a:solidFill>
                <a:latin typeface="Century Gothic" panose="020B0502020202020204" pitchFamily="34" charset="0"/>
                <a:ea typeface="Canva Sans Bold"/>
                <a:cs typeface="Canva Sans" panose="020B0604020202020204" charset="0"/>
                <a:sym typeface="Canva Sans Bold"/>
              </a:rPr>
              <a:t>Relationships</a:t>
            </a:r>
            <a:r>
              <a:rPr lang="en-US" sz="750" spc="18" dirty="0" smtClean="0">
                <a:solidFill>
                  <a:srgbClr val="F4F2EB"/>
                </a:solidFill>
                <a:latin typeface="Century Gothic" panose="020B0502020202020204" pitchFamily="34" charset="0"/>
                <a:ea typeface="Canva Sans Bold"/>
                <a:cs typeface="Canva Sans" panose="020B0604020202020204" charset="0"/>
                <a:sym typeface="Canva Sans Bold"/>
              </a:rPr>
              <a:t>, Changing and Growing</a:t>
            </a:r>
          </a:p>
          <a:p>
            <a:pPr marL="0" marR="0" lvl="0" indent="0" algn="ctr" defTabSz="914400" rtl="0" eaLnBrk="1" fontAlgn="auto" latinLnBrk="0" hangingPunct="1">
              <a:lnSpc>
                <a:spcPts val="945"/>
              </a:lnSpc>
              <a:spcBef>
                <a:spcPts val="0"/>
              </a:spcBef>
              <a:spcAft>
                <a:spcPts val="0"/>
              </a:spcAft>
              <a:buClrTx/>
              <a:buSzTx/>
              <a:buFontTx/>
              <a:buNone/>
              <a:tabLst/>
              <a:defRPr/>
            </a:pPr>
            <a:endParaRPr kumimoji="0" lang="en-US" sz="750" i="0" strike="noStrike" kern="1200" cap="none" spc="18" normalizeH="0" baseline="0" noProof="0" dirty="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945"/>
              </a:lnSpc>
              <a:spcBef>
                <a:spcPts val="0"/>
              </a:spcBef>
              <a:spcAft>
                <a:spcPts val="0"/>
              </a:spcAft>
              <a:buClrTx/>
              <a:buSzTx/>
              <a:buFontTx/>
              <a:buNone/>
              <a:tabLst/>
              <a:defRPr/>
            </a:pPr>
            <a:r>
              <a:rPr lang="en-US" sz="750" spc="18" dirty="0" smtClean="0">
                <a:solidFill>
                  <a:srgbClr val="F4F2EB"/>
                </a:solidFill>
                <a:latin typeface="Century Gothic" panose="020B0502020202020204" pitchFamily="34" charset="0"/>
                <a:ea typeface="Canva Sans Bold"/>
                <a:cs typeface="Canva Sans" panose="020B0604020202020204" charset="0"/>
                <a:sym typeface="Canva Sans Bold"/>
              </a:rPr>
              <a:t>Healthy Lifestyles</a:t>
            </a:r>
          </a:p>
          <a:p>
            <a:pPr marL="0" marR="0" lvl="0" indent="0" algn="ctr" defTabSz="914400" rtl="0" eaLnBrk="1" fontAlgn="auto" latinLnBrk="0" hangingPunct="1">
              <a:lnSpc>
                <a:spcPts val="945"/>
              </a:lnSpc>
              <a:spcBef>
                <a:spcPts val="0"/>
              </a:spcBef>
              <a:spcAft>
                <a:spcPts val="0"/>
              </a:spcAft>
              <a:buClrTx/>
              <a:buSzTx/>
              <a:buFontTx/>
              <a:buNone/>
              <a:tabLst/>
              <a:defRPr/>
            </a:pPr>
            <a:endParaRPr lang="en-US" sz="750" spc="18" dirty="0">
              <a:solidFill>
                <a:srgbClr val="F4F2EB"/>
              </a:solidFill>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945"/>
              </a:lnSpc>
              <a:spcBef>
                <a:spcPts val="0"/>
              </a:spcBef>
              <a:spcAft>
                <a:spcPts val="0"/>
              </a:spcAft>
              <a:buClrTx/>
              <a:buSzTx/>
              <a:buFontTx/>
              <a:buNone/>
              <a:tabLst/>
              <a:defRPr/>
            </a:pPr>
            <a:r>
              <a:rPr lang="en-US" sz="750" spc="18" dirty="0" smtClean="0">
                <a:solidFill>
                  <a:srgbClr val="F4F2EB"/>
                </a:solidFill>
                <a:latin typeface="Century Gothic" panose="020B0502020202020204" pitchFamily="34" charset="0"/>
                <a:ea typeface="Canva Sans Bold"/>
                <a:cs typeface="Canva Sans" panose="020B0604020202020204" charset="0"/>
                <a:sym typeface="Canva Sans Bold"/>
              </a:rPr>
              <a:t>The World I live In</a:t>
            </a:r>
          </a:p>
          <a:p>
            <a:pPr marL="0" marR="0" lvl="0" indent="0" algn="ctr" defTabSz="914400" rtl="0" eaLnBrk="1" fontAlgn="auto" latinLnBrk="0" hangingPunct="1">
              <a:lnSpc>
                <a:spcPts val="945"/>
              </a:lnSpc>
              <a:spcBef>
                <a:spcPts val="0"/>
              </a:spcBef>
              <a:spcAft>
                <a:spcPts val="0"/>
              </a:spcAft>
              <a:buClrTx/>
              <a:buSzTx/>
              <a:buFontTx/>
              <a:buNone/>
              <a:tabLst/>
              <a:defRPr/>
            </a:pPr>
            <a:endParaRPr kumimoji="0" lang="en-US" sz="800" i="0" strike="noStrike" kern="1200" cap="none" spc="18" normalizeH="0" baseline="0" noProof="0" dirty="0">
              <a:ln>
                <a:noFill/>
              </a:ln>
              <a:solidFill>
                <a:srgbClr val="F4F2EB"/>
              </a:solidFill>
              <a:effectLst/>
              <a:uLnTx/>
              <a:uFillTx/>
              <a:latin typeface="Canva Sans" panose="020B0604020202020204" charset="0"/>
              <a:ea typeface="Canva Sans Bold"/>
              <a:cs typeface="Canva Sans" panose="020B0604020202020204" charset="0"/>
              <a:sym typeface="Canva Sans Bold"/>
            </a:endParaRP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750" b="1" i="0" u="none" strike="noStrike" kern="1200" cap="none" spc="18" normalizeH="0" baseline="0" noProof="0" dirty="0">
              <a:ln>
                <a:noFill/>
              </a:ln>
              <a:solidFill>
                <a:srgbClr val="F4F2EB"/>
              </a:solidFill>
              <a:effectLst/>
              <a:uLnTx/>
              <a:uFillTx/>
              <a:latin typeface="Canva Sans Bold"/>
              <a:ea typeface="Canva Sans Bold"/>
              <a:cs typeface="Canva Sans Bold"/>
              <a:sym typeface="Canva Sans Bold"/>
            </a:endParaRP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750" b="0" i="0" u="none" strike="noStrike" kern="1200" cap="none" spc="18"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750" b="0" i="0" u="none" strike="noStrike" kern="1200" cap="none" spc="18" normalizeH="0" baseline="0" noProof="0" dirty="0">
              <a:ln>
                <a:noFill/>
              </a:ln>
              <a:solidFill>
                <a:srgbClr val="F4F2EB"/>
              </a:solidFill>
              <a:effectLst/>
              <a:uLnTx/>
              <a:uFillTx/>
              <a:latin typeface="Canva Sans"/>
              <a:ea typeface="Canva Sans"/>
              <a:cs typeface="Canva Sans"/>
              <a:sym typeface="Canva Sans"/>
            </a:endParaRPr>
          </a:p>
        </p:txBody>
      </p:sp>
      <p:grpSp>
        <p:nvGrpSpPr>
          <p:cNvPr id="72" name="Group 72"/>
          <p:cNvGrpSpPr/>
          <p:nvPr/>
        </p:nvGrpSpPr>
        <p:grpSpPr>
          <a:xfrm>
            <a:off x="7248407" y="4503657"/>
            <a:ext cx="1907935" cy="1576717"/>
            <a:chOff x="0" y="0"/>
            <a:chExt cx="1157679" cy="919789"/>
          </a:xfrm>
        </p:grpSpPr>
        <p:sp>
          <p:nvSpPr>
            <p:cNvPr id="73" name="Freeform 73"/>
            <p:cNvSpPr/>
            <p:nvPr/>
          </p:nvSpPr>
          <p:spPr>
            <a:xfrm>
              <a:off x="0" y="0"/>
              <a:ext cx="1157679" cy="919789"/>
            </a:xfrm>
            <a:custGeom>
              <a:avLst/>
              <a:gdLst/>
              <a:ahLst/>
              <a:cxnLst/>
              <a:rect l="l" t="t" r="r" b="b"/>
              <a:pathLst>
                <a:path w="1157679" h="919789">
                  <a:moveTo>
                    <a:pt x="101444" y="0"/>
                  </a:moveTo>
                  <a:lnTo>
                    <a:pt x="1056235" y="0"/>
                  </a:lnTo>
                  <a:cubicBezTo>
                    <a:pt x="1083140" y="0"/>
                    <a:pt x="1108942" y="10688"/>
                    <a:pt x="1127967" y="29712"/>
                  </a:cubicBezTo>
                  <a:cubicBezTo>
                    <a:pt x="1146991" y="48737"/>
                    <a:pt x="1157679" y="74539"/>
                    <a:pt x="1157679" y="101444"/>
                  </a:cubicBezTo>
                  <a:lnTo>
                    <a:pt x="1157679" y="818346"/>
                  </a:lnTo>
                  <a:cubicBezTo>
                    <a:pt x="1157679" y="845250"/>
                    <a:pt x="1146991" y="871053"/>
                    <a:pt x="1127967" y="890077"/>
                  </a:cubicBezTo>
                  <a:cubicBezTo>
                    <a:pt x="1108942" y="909101"/>
                    <a:pt x="1083140" y="919789"/>
                    <a:pt x="1056235" y="919789"/>
                  </a:cubicBezTo>
                  <a:lnTo>
                    <a:pt x="101444" y="919789"/>
                  </a:lnTo>
                  <a:cubicBezTo>
                    <a:pt x="74539" y="919789"/>
                    <a:pt x="48737" y="909101"/>
                    <a:pt x="29712" y="890077"/>
                  </a:cubicBezTo>
                  <a:cubicBezTo>
                    <a:pt x="10688" y="871053"/>
                    <a:pt x="0" y="845250"/>
                    <a:pt x="0" y="818346"/>
                  </a:cubicBezTo>
                  <a:lnTo>
                    <a:pt x="0" y="101444"/>
                  </a:lnTo>
                  <a:cubicBezTo>
                    <a:pt x="0" y="74539"/>
                    <a:pt x="10688" y="48737"/>
                    <a:pt x="29712" y="29712"/>
                  </a:cubicBezTo>
                  <a:cubicBezTo>
                    <a:pt x="48737" y="10688"/>
                    <a:pt x="74539" y="0"/>
                    <a:pt x="101444" y="0"/>
                  </a:cubicBezTo>
                  <a:close/>
                </a:path>
              </a:pathLst>
            </a:custGeom>
            <a:solidFill>
              <a:srgbClr val="591E8D"/>
            </a:solidFill>
            <a:ln w="19050" cap="rnd">
              <a:solidFill>
                <a:srgbClr val="000000"/>
              </a:solidFill>
              <a:prstDash val="solid"/>
              <a:round/>
            </a:ln>
          </p:spPr>
        </p:sp>
        <p:sp>
          <p:nvSpPr>
            <p:cNvPr id="74" name="TextBox 74"/>
            <p:cNvSpPr txBox="1"/>
            <p:nvPr/>
          </p:nvSpPr>
          <p:spPr>
            <a:xfrm>
              <a:off x="0" y="-19050"/>
              <a:ext cx="1157679" cy="938839"/>
            </a:xfrm>
            <a:prstGeom prst="rect">
              <a:avLst/>
            </a:prstGeom>
          </p:spPr>
          <p:txBody>
            <a:bodyPr lIns="27093" tIns="27093" rIns="27093" bIns="27093" rtlCol="0" anchor="ctr"/>
            <a:lstStyle/>
            <a:p>
              <a:pPr marL="0" marR="0" lvl="0" indent="0" algn="l" defTabSz="914400" rtl="0" eaLnBrk="1" fontAlgn="auto" latinLnBrk="0" hangingPunct="1">
                <a:lnSpc>
                  <a:spcPts val="831"/>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5" name="TextBox 75"/>
          <p:cNvSpPr txBox="1"/>
          <p:nvPr/>
        </p:nvSpPr>
        <p:spPr>
          <a:xfrm>
            <a:off x="7392881" y="4545306"/>
            <a:ext cx="1594669" cy="2103140"/>
          </a:xfrm>
          <a:prstGeom prst="rect">
            <a:avLst/>
          </a:prstGeom>
        </p:spPr>
        <p:txBody>
          <a:bodyPr lIns="0" tIns="0" rIns="0" bIns="0" rtlCol="0" anchor="t">
            <a:spAutoFit/>
          </a:bodyPr>
          <a:lstStyle/>
          <a:p>
            <a:pPr marL="0" marR="0" lvl="0" indent="0" algn="ctr" defTabSz="914400" rtl="0" eaLnBrk="1" fontAlgn="auto" latinLnBrk="0" hangingPunct="1">
              <a:lnSpc>
                <a:spcPts val="894"/>
              </a:lnSpc>
              <a:spcBef>
                <a:spcPts val="0"/>
              </a:spcBef>
              <a:spcAft>
                <a:spcPts val="0"/>
              </a:spcAft>
              <a:buClrTx/>
              <a:buSzTx/>
              <a:buFontTx/>
              <a:buNone/>
              <a:tabLst/>
              <a:defRPr/>
            </a:pPr>
            <a:r>
              <a:rPr kumimoji="0" lang="en-US" sz="750" b="1" i="0" u="sng" strike="noStrike" kern="1200" cap="none" spc="17" normalizeH="0" baseline="0" noProof="0" dirty="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Post </a:t>
            </a:r>
            <a:r>
              <a:rPr kumimoji="0" lang="en-US" sz="750" b="1" i="0" u="sng" strike="noStrike" kern="1200" cap="none" spc="17" normalizeH="0" baseline="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16</a:t>
            </a:r>
          </a:p>
          <a:p>
            <a:pPr marL="0" marR="0" lvl="0" indent="0" algn="ctr" defTabSz="914400" rtl="0" eaLnBrk="1" fontAlgn="auto" latinLnBrk="0" hangingPunct="1">
              <a:lnSpc>
                <a:spcPts val="894"/>
              </a:lnSpc>
              <a:spcBef>
                <a:spcPts val="0"/>
              </a:spcBef>
              <a:spcAft>
                <a:spcPts val="0"/>
              </a:spcAft>
              <a:buClrTx/>
              <a:buSzTx/>
              <a:buFontTx/>
              <a:buNone/>
              <a:tabLst/>
              <a:defRPr/>
            </a:pPr>
            <a:endParaRPr lang="en-US" sz="750" b="1" spc="17" dirty="0">
              <a:solidFill>
                <a:srgbClr val="F4F2EB"/>
              </a:solidFill>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894"/>
              </a:lnSpc>
              <a:spcBef>
                <a:spcPts val="0"/>
              </a:spcBef>
              <a:spcAft>
                <a:spcPts val="0"/>
              </a:spcAft>
              <a:buClrTx/>
              <a:buSzTx/>
              <a:buFontTx/>
              <a:buNone/>
              <a:tabLst/>
              <a:defRPr/>
            </a:pPr>
            <a:r>
              <a:rPr lang="en-US" sz="750" b="1" spc="17" dirty="0" smtClean="0">
                <a:solidFill>
                  <a:srgbClr val="F4F2EB"/>
                </a:solidFill>
                <a:latin typeface="Century Gothic" panose="020B0502020202020204" pitchFamily="34" charset="0"/>
                <a:ea typeface="Canva Sans Bold"/>
                <a:cs typeface="Canva Sans" panose="020B0604020202020204" charset="0"/>
                <a:sym typeface="Canva Sans Bold"/>
              </a:rPr>
              <a:t>Aspire:</a:t>
            </a:r>
          </a:p>
          <a:p>
            <a:pPr marL="0" marR="0" lvl="0" indent="0" algn="ctr" defTabSz="914400" rtl="0" eaLnBrk="1" fontAlgn="auto" latinLnBrk="0" hangingPunct="1">
              <a:lnSpc>
                <a:spcPts val="894"/>
              </a:lnSpc>
              <a:spcBef>
                <a:spcPts val="0"/>
              </a:spcBef>
              <a:spcAft>
                <a:spcPts val="0"/>
              </a:spcAft>
              <a:buClrTx/>
              <a:buSzTx/>
              <a:buFontTx/>
              <a:buNone/>
              <a:tabLst/>
              <a:defRPr/>
            </a:pPr>
            <a:r>
              <a:rPr lang="en-US" sz="750" spc="17" dirty="0" smtClean="0">
                <a:solidFill>
                  <a:srgbClr val="F4F2EB"/>
                </a:solidFill>
                <a:latin typeface="Century Gothic" panose="020B0502020202020204" pitchFamily="34" charset="0"/>
                <a:ea typeface="Canva Sans Bold"/>
                <a:cs typeface="Canva Sans" panose="020B0604020202020204" charset="0"/>
                <a:sym typeface="Canva Sans Bold"/>
              </a:rPr>
              <a:t>Community Inclusion</a:t>
            </a:r>
          </a:p>
          <a:p>
            <a:pPr marL="0" marR="0" lvl="0" indent="0" algn="ctr" defTabSz="914400" rtl="0" eaLnBrk="1" fontAlgn="auto" latinLnBrk="0" hangingPunct="1">
              <a:lnSpc>
                <a:spcPts val="894"/>
              </a:lnSpc>
              <a:spcBef>
                <a:spcPts val="0"/>
              </a:spcBef>
              <a:spcAft>
                <a:spcPts val="0"/>
              </a:spcAft>
              <a:buClrTx/>
              <a:buSzTx/>
              <a:buFontTx/>
              <a:buNone/>
              <a:tabLst/>
              <a:defRPr/>
            </a:pPr>
            <a:r>
              <a:rPr lang="en-US" sz="750" spc="17" dirty="0" smtClean="0">
                <a:solidFill>
                  <a:srgbClr val="F4F2EB"/>
                </a:solidFill>
                <a:latin typeface="Century Gothic" panose="020B0502020202020204" pitchFamily="34" charset="0"/>
                <a:ea typeface="Canva Sans Bold"/>
                <a:cs typeface="Canva Sans" panose="020B0604020202020204" charset="0"/>
                <a:sym typeface="Canva Sans Bold"/>
              </a:rPr>
              <a:t>Independent Living</a:t>
            </a:r>
          </a:p>
          <a:p>
            <a:pPr marL="0" marR="0" lvl="0" indent="0" algn="ctr" defTabSz="914400" rtl="0" eaLnBrk="1" fontAlgn="auto" latinLnBrk="0" hangingPunct="1">
              <a:lnSpc>
                <a:spcPts val="894"/>
              </a:lnSpc>
              <a:spcBef>
                <a:spcPts val="0"/>
              </a:spcBef>
              <a:spcAft>
                <a:spcPts val="0"/>
              </a:spcAft>
              <a:buClrTx/>
              <a:buSzTx/>
              <a:buFontTx/>
              <a:buNone/>
              <a:tabLst/>
              <a:defRPr/>
            </a:pPr>
            <a:endParaRPr kumimoji="0" lang="en-US" sz="750" b="1" i="0" u="none" strike="noStrike" kern="1200" cap="none" spc="17" normalizeH="0" baseline="0" noProof="0" dirty="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894"/>
              </a:lnSpc>
              <a:spcBef>
                <a:spcPts val="0"/>
              </a:spcBef>
              <a:spcAft>
                <a:spcPts val="0"/>
              </a:spcAft>
              <a:buClrTx/>
              <a:buSzTx/>
              <a:buFontTx/>
              <a:buNone/>
              <a:tabLst/>
              <a:defRPr/>
            </a:pPr>
            <a:r>
              <a:rPr lang="en-US" sz="750" b="1" spc="17" dirty="0" smtClean="0">
                <a:solidFill>
                  <a:srgbClr val="F4F2EB"/>
                </a:solidFill>
                <a:latin typeface="Century Gothic" panose="020B0502020202020204" pitchFamily="34" charset="0"/>
                <a:ea typeface="Canva Sans Bold"/>
                <a:cs typeface="Canva Sans" panose="020B0604020202020204" charset="0"/>
                <a:sym typeface="Canva Sans Bold"/>
              </a:rPr>
              <a:t>Endeavour:</a:t>
            </a:r>
          </a:p>
          <a:p>
            <a:pPr marL="0" marR="0" lvl="0" indent="0" algn="ctr" defTabSz="914400" rtl="0" eaLnBrk="1" fontAlgn="auto" latinLnBrk="0" hangingPunct="1">
              <a:lnSpc>
                <a:spcPts val="894"/>
              </a:lnSpc>
              <a:spcBef>
                <a:spcPts val="0"/>
              </a:spcBef>
              <a:spcAft>
                <a:spcPts val="0"/>
              </a:spcAft>
              <a:buClrTx/>
              <a:buSzTx/>
              <a:buFontTx/>
              <a:buNone/>
              <a:tabLst/>
              <a:defRPr/>
            </a:pPr>
            <a:r>
              <a:rPr lang="en-US" sz="750" spc="17" dirty="0" smtClean="0">
                <a:solidFill>
                  <a:srgbClr val="F4F2EB"/>
                </a:solidFill>
                <a:latin typeface="Century Gothic" panose="020B0502020202020204" pitchFamily="34" charset="0"/>
                <a:ea typeface="Canva Sans Bold"/>
                <a:cs typeface="Canva Sans" panose="020B0604020202020204" charset="0"/>
                <a:sym typeface="Canva Sans Bold"/>
              </a:rPr>
              <a:t>Health and Wellbeing</a:t>
            </a:r>
          </a:p>
          <a:p>
            <a:pPr marL="0" marR="0" lvl="0" indent="0" algn="ctr" defTabSz="914400" rtl="0" eaLnBrk="1" fontAlgn="auto" latinLnBrk="0" hangingPunct="1">
              <a:lnSpc>
                <a:spcPts val="894"/>
              </a:lnSpc>
              <a:spcBef>
                <a:spcPts val="0"/>
              </a:spcBef>
              <a:spcAft>
                <a:spcPts val="0"/>
              </a:spcAft>
              <a:buClrTx/>
              <a:buSzTx/>
              <a:buFontTx/>
              <a:buNone/>
              <a:tabLst/>
              <a:defRPr/>
            </a:pPr>
            <a:endParaRPr kumimoji="0" lang="en-US" sz="750" b="1" i="0" u="none" strike="noStrike" kern="1200" cap="none" spc="17" normalizeH="0" baseline="0" noProof="0" dirty="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endParaRPr>
          </a:p>
          <a:p>
            <a:pPr marL="0" marR="0" lvl="0" indent="0" algn="ctr" defTabSz="914400" rtl="0" eaLnBrk="1" fontAlgn="auto" latinLnBrk="0" hangingPunct="1">
              <a:lnSpc>
                <a:spcPts val="894"/>
              </a:lnSpc>
              <a:spcBef>
                <a:spcPts val="0"/>
              </a:spcBef>
              <a:spcAft>
                <a:spcPts val="0"/>
              </a:spcAft>
              <a:buClrTx/>
              <a:buSzTx/>
              <a:buFontTx/>
              <a:buNone/>
              <a:tabLst/>
              <a:defRPr/>
            </a:pPr>
            <a:r>
              <a:rPr lang="en-US" sz="750" b="1" spc="17" dirty="0" smtClean="0">
                <a:solidFill>
                  <a:srgbClr val="F4F2EB"/>
                </a:solidFill>
                <a:latin typeface="Century Gothic" panose="020B0502020202020204" pitchFamily="34" charset="0"/>
                <a:ea typeface="Canva Sans Bold"/>
                <a:cs typeface="Canva Sans" panose="020B0604020202020204" charset="0"/>
                <a:sym typeface="Canva Sans Bold"/>
              </a:rPr>
              <a:t>Venture:</a:t>
            </a:r>
          </a:p>
          <a:p>
            <a:pPr marL="0" marR="0" lvl="0" indent="0" algn="ctr" defTabSz="914400" rtl="0" eaLnBrk="1" fontAlgn="auto" latinLnBrk="0" hangingPunct="1">
              <a:lnSpc>
                <a:spcPts val="894"/>
              </a:lnSpc>
              <a:spcBef>
                <a:spcPts val="0"/>
              </a:spcBef>
              <a:spcAft>
                <a:spcPts val="0"/>
              </a:spcAft>
              <a:buClrTx/>
              <a:buSzTx/>
              <a:buFontTx/>
              <a:buNone/>
              <a:tabLst/>
              <a:defRPr/>
            </a:pPr>
            <a:r>
              <a:rPr kumimoji="0" lang="en-US" sz="750" i="0" u="none" strike="noStrike" kern="1200" cap="none" spc="17" normalizeH="0" baseline="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Community</a:t>
            </a:r>
            <a:r>
              <a:rPr kumimoji="0" lang="en-US" sz="750" i="0" u="none" strike="noStrike" kern="1200" cap="none" spc="17" normalizeH="0" noProof="0" dirty="0" smtClean="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rPr>
              <a:t> Inclusion</a:t>
            </a:r>
          </a:p>
          <a:p>
            <a:pPr marL="0" marR="0" lvl="0" indent="0" algn="ctr" defTabSz="914400" rtl="0" eaLnBrk="1" fontAlgn="auto" latinLnBrk="0" hangingPunct="1">
              <a:lnSpc>
                <a:spcPts val="894"/>
              </a:lnSpc>
              <a:spcBef>
                <a:spcPts val="0"/>
              </a:spcBef>
              <a:spcAft>
                <a:spcPts val="0"/>
              </a:spcAft>
              <a:buClrTx/>
              <a:buSzTx/>
              <a:buFontTx/>
              <a:buNone/>
              <a:tabLst/>
              <a:defRPr/>
            </a:pPr>
            <a:r>
              <a:rPr lang="en-US" sz="750" spc="17" baseline="0" dirty="0" smtClean="0">
                <a:solidFill>
                  <a:srgbClr val="F4F2EB"/>
                </a:solidFill>
                <a:latin typeface="Century Gothic" panose="020B0502020202020204" pitchFamily="34" charset="0"/>
                <a:ea typeface="Canva Sans Bold"/>
                <a:cs typeface="Canva Sans" panose="020B0604020202020204" charset="0"/>
                <a:sym typeface="Canva Sans Bold"/>
              </a:rPr>
              <a:t>Independent</a:t>
            </a:r>
            <a:r>
              <a:rPr lang="en-US" sz="750" spc="17" dirty="0" smtClean="0">
                <a:solidFill>
                  <a:srgbClr val="F4F2EB"/>
                </a:solidFill>
                <a:latin typeface="Century Gothic" panose="020B0502020202020204" pitchFamily="34" charset="0"/>
                <a:ea typeface="Canva Sans Bold"/>
                <a:cs typeface="Canva Sans" panose="020B0604020202020204" charset="0"/>
                <a:sym typeface="Canva Sans Bold"/>
              </a:rPr>
              <a:t> Living</a:t>
            </a:r>
            <a:endParaRPr kumimoji="0" lang="en-US" sz="750" i="0" u="none" strike="noStrike" kern="1200" cap="none" spc="17" normalizeH="0" baseline="0" noProof="0" dirty="0">
              <a:ln>
                <a:noFill/>
              </a:ln>
              <a:solidFill>
                <a:srgbClr val="F4F2EB"/>
              </a:solidFill>
              <a:effectLst/>
              <a:uLnTx/>
              <a:uFillTx/>
              <a:latin typeface="Century Gothic" panose="020B0502020202020204" pitchFamily="34" charset="0"/>
              <a:ea typeface="Canva Sans Bold"/>
              <a:cs typeface="Canva Sans" panose="020B0604020202020204" charset="0"/>
              <a:sym typeface="Canva Sans Bold"/>
            </a:endParaRPr>
          </a:p>
          <a:p>
            <a:pPr marL="0" marR="0" lvl="0" indent="0" algn="l" defTabSz="914400" rtl="0" eaLnBrk="1" fontAlgn="auto" latinLnBrk="0" hangingPunct="1">
              <a:lnSpc>
                <a:spcPts val="762"/>
              </a:lnSpc>
              <a:spcBef>
                <a:spcPts val="0"/>
              </a:spcBef>
              <a:spcAft>
                <a:spcPts val="0"/>
              </a:spcAft>
              <a:buClrTx/>
              <a:buSzTx/>
              <a:buFontTx/>
              <a:buNone/>
              <a:tabLst/>
              <a:defRPr/>
            </a:pPr>
            <a:endParaRPr kumimoji="0" lang="en-US" sz="700" b="0" i="0" u="none" strike="noStrike" kern="1200" cap="none" spc="17"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762"/>
              </a:lnSpc>
              <a:spcBef>
                <a:spcPts val="0"/>
              </a:spcBef>
              <a:spcAft>
                <a:spcPts val="0"/>
              </a:spcAft>
              <a:buClrTx/>
              <a:buSzTx/>
              <a:buFontTx/>
              <a:buNone/>
              <a:tabLst/>
              <a:defRPr/>
            </a:pPr>
            <a:endParaRPr kumimoji="0" lang="en-US" sz="700" b="0" i="0" u="none" strike="noStrike" kern="1200" cap="none" spc="17"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762"/>
              </a:lnSpc>
              <a:spcBef>
                <a:spcPts val="0"/>
              </a:spcBef>
              <a:spcAft>
                <a:spcPts val="0"/>
              </a:spcAft>
              <a:buClrTx/>
              <a:buSzTx/>
              <a:buFontTx/>
              <a:buNone/>
              <a:tabLst/>
              <a:defRPr/>
            </a:pPr>
            <a:endParaRPr kumimoji="0" lang="en-US" sz="700" b="0" i="0" u="none" strike="noStrike" kern="1200" cap="none" spc="17"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762"/>
              </a:lnSpc>
              <a:spcBef>
                <a:spcPts val="0"/>
              </a:spcBef>
              <a:spcAft>
                <a:spcPts val="0"/>
              </a:spcAft>
              <a:buClrTx/>
              <a:buSzTx/>
              <a:buFontTx/>
              <a:buNone/>
              <a:tabLst/>
              <a:defRPr/>
            </a:pPr>
            <a:endParaRPr kumimoji="0" lang="en-US" sz="700" b="0" i="0" u="none" strike="noStrike" kern="1200" cap="none" spc="17"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762"/>
              </a:lnSpc>
              <a:spcBef>
                <a:spcPts val="0"/>
              </a:spcBef>
              <a:spcAft>
                <a:spcPts val="0"/>
              </a:spcAft>
              <a:buClrTx/>
              <a:buSzTx/>
              <a:buFontTx/>
              <a:buNone/>
              <a:tabLst/>
              <a:defRPr/>
            </a:pPr>
            <a:endParaRPr kumimoji="0" lang="en-US" sz="700" b="0" i="0" u="none" strike="noStrike" kern="1200" cap="none" spc="17"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762"/>
              </a:lnSpc>
              <a:spcBef>
                <a:spcPts val="0"/>
              </a:spcBef>
              <a:spcAft>
                <a:spcPts val="0"/>
              </a:spcAft>
              <a:buClrTx/>
              <a:buSzTx/>
              <a:buFontTx/>
              <a:buNone/>
              <a:tabLst/>
              <a:defRPr/>
            </a:pPr>
            <a:endParaRPr kumimoji="0" lang="en-US" sz="700" b="0" i="0" u="none" strike="noStrike" kern="1200" cap="none" spc="17" normalizeH="0" baseline="0" noProof="0" dirty="0">
              <a:ln>
                <a:noFill/>
              </a:ln>
              <a:solidFill>
                <a:srgbClr val="F4F2EB"/>
              </a:solidFill>
              <a:effectLst/>
              <a:uLnTx/>
              <a:uFillTx/>
              <a:latin typeface="Canva Sans"/>
              <a:ea typeface="Canva Sans"/>
              <a:cs typeface="Canva Sans"/>
              <a:sym typeface="Canva Sans"/>
            </a:endParaRPr>
          </a:p>
          <a:p>
            <a:pPr marL="0" marR="0" lvl="0" indent="0" algn="l" defTabSz="914400" rtl="0" eaLnBrk="1" fontAlgn="auto" latinLnBrk="0" hangingPunct="1">
              <a:lnSpc>
                <a:spcPts val="762"/>
              </a:lnSpc>
              <a:spcBef>
                <a:spcPts val="0"/>
              </a:spcBef>
              <a:spcAft>
                <a:spcPts val="0"/>
              </a:spcAft>
              <a:buClrTx/>
              <a:buSzTx/>
              <a:buFontTx/>
              <a:buNone/>
              <a:tabLst/>
              <a:defRPr/>
            </a:pPr>
            <a:endParaRPr kumimoji="0" lang="en-US" sz="700" b="0" i="0" u="none" strike="noStrike" kern="1200" cap="none" spc="17" normalizeH="0" baseline="0" noProof="0" dirty="0">
              <a:ln>
                <a:noFill/>
              </a:ln>
              <a:solidFill>
                <a:srgbClr val="F4F2EB"/>
              </a:solidFill>
              <a:effectLst/>
              <a:uLnTx/>
              <a:uFillTx/>
              <a:latin typeface="Canva Sans"/>
              <a:ea typeface="Canva Sans"/>
              <a:cs typeface="Canva Sans"/>
              <a:sym typeface="Canva Sans"/>
            </a:endParaRPr>
          </a:p>
        </p:txBody>
      </p:sp>
      <p:grpSp>
        <p:nvGrpSpPr>
          <p:cNvPr id="77" name="Group 77"/>
          <p:cNvGrpSpPr/>
          <p:nvPr/>
        </p:nvGrpSpPr>
        <p:grpSpPr>
          <a:xfrm>
            <a:off x="811895" y="1047471"/>
            <a:ext cx="894907" cy="492980"/>
            <a:chOff x="0" y="0"/>
            <a:chExt cx="543003" cy="299126"/>
          </a:xfrm>
        </p:grpSpPr>
        <p:sp>
          <p:nvSpPr>
            <p:cNvPr id="78" name="Freeform 78"/>
            <p:cNvSpPr/>
            <p:nvPr/>
          </p:nvSpPr>
          <p:spPr>
            <a:xfrm>
              <a:off x="0" y="0"/>
              <a:ext cx="543003" cy="299126"/>
            </a:xfrm>
            <a:custGeom>
              <a:avLst/>
              <a:gdLst/>
              <a:ahLst/>
              <a:cxnLst/>
              <a:rect l="l" t="t" r="r" b="b"/>
              <a:pathLst>
                <a:path w="543003" h="299126">
                  <a:moveTo>
                    <a:pt x="149563" y="0"/>
                  </a:moveTo>
                  <a:lnTo>
                    <a:pt x="393440" y="0"/>
                  </a:lnTo>
                  <a:cubicBezTo>
                    <a:pt x="433107" y="0"/>
                    <a:pt x="471149" y="15757"/>
                    <a:pt x="499197" y="43806"/>
                  </a:cubicBezTo>
                  <a:cubicBezTo>
                    <a:pt x="527246" y="71854"/>
                    <a:pt x="543003" y="109896"/>
                    <a:pt x="543003" y="149563"/>
                  </a:cubicBezTo>
                  <a:lnTo>
                    <a:pt x="543003" y="149563"/>
                  </a:lnTo>
                  <a:cubicBezTo>
                    <a:pt x="543003" y="232164"/>
                    <a:pt x="476042" y="299126"/>
                    <a:pt x="393440"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79" name="TextBox 79"/>
            <p:cNvSpPr txBox="1"/>
            <p:nvPr/>
          </p:nvSpPr>
          <p:spPr>
            <a:xfrm>
              <a:off x="0" y="-19050"/>
              <a:ext cx="543003"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80" name="TextBox 80"/>
          <p:cNvSpPr txBox="1"/>
          <p:nvPr/>
        </p:nvSpPr>
        <p:spPr>
          <a:xfrm>
            <a:off x="902137" y="1228926"/>
            <a:ext cx="714423" cy="141064"/>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Century Gothic" panose="020B0502020202020204" pitchFamily="34" charset="0"/>
                <a:ea typeface="More Sugar"/>
                <a:cs typeface="More Sugar"/>
                <a:sym typeface="More Sugar"/>
              </a:rPr>
              <a:t>INTENT</a:t>
            </a:r>
          </a:p>
        </p:txBody>
      </p:sp>
      <p:sp>
        <p:nvSpPr>
          <p:cNvPr id="37" name="Rectangle 36"/>
          <p:cNvSpPr/>
          <p:nvPr/>
        </p:nvSpPr>
        <p:spPr>
          <a:xfrm>
            <a:off x="1942022" y="6325328"/>
            <a:ext cx="8582742" cy="784830"/>
          </a:xfrm>
          <a:prstGeom prst="rect">
            <a:avLst/>
          </a:prstGeom>
        </p:spPr>
        <p:txBody>
          <a:bodyPr wrap="square">
            <a:spAutoFit/>
          </a:bodyPr>
          <a:lstStyle/>
          <a:p>
            <a:r>
              <a:rPr lang="en-GB" sz="750" dirty="0">
                <a:latin typeface="Century Gothic" panose="020B0502020202020204" pitchFamily="34" charset="0"/>
              </a:rPr>
              <a:t>The PSHE curriculum is designed to ensure students are ‘prepared for life’ and provides them appropriate skills and experiences. The curriculum is </a:t>
            </a:r>
            <a:endParaRPr lang="en-GB" sz="750" dirty="0" smtClean="0">
              <a:latin typeface="Century Gothic" panose="020B0502020202020204" pitchFamily="34" charset="0"/>
            </a:endParaRPr>
          </a:p>
          <a:p>
            <a:r>
              <a:rPr lang="en-GB" sz="750" dirty="0" smtClean="0">
                <a:latin typeface="Century Gothic" panose="020B0502020202020204" pitchFamily="34" charset="0"/>
              </a:rPr>
              <a:t>continuously </a:t>
            </a:r>
            <a:r>
              <a:rPr lang="en-GB" sz="750" dirty="0">
                <a:latin typeface="Century Gothic" panose="020B0502020202020204" pitchFamily="34" charset="0"/>
              </a:rPr>
              <a:t>monitored and quality assured  to ensure it is meeting learners individual needs. </a:t>
            </a:r>
          </a:p>
          <a:p>
            <a:endParaRPr lang="en-GB" sz="750" dirty="0">
              <a:latin typeface="Century Gothic" panose="020B0502020202020204" pitchFamily="34" charset="0"/>
            </a:endParaRPr>
          </a:p>
          <a:p>
            <a:r>
              <a:rPr lang="en-GB" sz="750" dirty="0">
                <a:latin typeface="Century Gothic" panose="020B0502020202020204" pitchFamily="34" charset="0"/>
              </a:rPr>
              <a:t>Monitoring and evaluation is completed through:</a:t>
            </a:r>
          </a:p>
          <a:p>
            <a:r>
              <a:rPr lang="en-GB" sz="750" dirty="0">
                <a:latin typeface="Century Gothic" panose="020B0502020202020204" pitchFamily="34" charset="0"/>
              </a:rPr>
              <a:t>-EHCP Outcomes     </a:t>
            </a:r>
            <a:r>
              <a:rPr lang="en-GB" sz="750" dirty="0" smtClean="0">
                <a:latin typeface="Century Gothic" panose="020B0502020202020204" pitchFamily="34" charset="0"/>
              </a:rPr>
              <a:t>                        </a:t>
            </a:r>
            <a:r>
              <a:rPr lang="en-GB" sz="750" dirty="0">
                <a:latin typeface="Century Gothic" panose="020B0502020202020204" pitchFamily="34" charset="0"/>
              </a:rPr>
              <a:t>-Evidence for Learning       </a:t>
            </a:r>
            <a:r>
              <a:rPr lang="en-GB" sz="750" dirty="0" smtClean="0">
                <a:latin typeface="Century Gothic" panose="020B0502020202020204" pitchFamily="34" charset="0"/>
              </a:rPr>
              <a:t>                     </a:t>
            </a:r>
            <a:r>
              <a:rPr lang="en-GB" sz="750" dirty="0">
                <a:latin typeface="Century Gothic" panose="020B0502020202020204" pitchFamily="34" charset="0"/>
              </a:rPr>
              <a:t>-PSHE Association framework </a:t>
            </a:r>
            <a:r>
              <a:rPr lang="en-GB" sz="750" dirty="0" smtClean="0">
                <a:latin typeface="Century Gothic" panose="020B0502020202020204" pitchFamily="34" charset="0"/>
              </a:rPr>
              <a:t>updates/reviews        -</a:t>
            </a:r>
            <a:r>
              <a:rPr lang="en-GB" sz="750" dirty="0">
                <a:latin typeface="Century Gothic" panose="020B0502020202020204" pitchFamily="34" charset="0"/>
              </a:rPr>
              <a:t>Curriculum in action reviews </a:t>
            </a:r>
          </a:p>
          <a:p>
            <a:r>
              <a:rPr lang="en-GB" sz="750" dirty="0">
                <a:latin typeface="Century Gothic" panose="020B0502020202020204" pitchFamily="34" charset="0"/>
              </a:rPr>
              <a:t>- Student progress data                 -Parent/Student/Staff voice                 -Pathway moderation                                                        </a:t>
            </a:r>
            <a:r>
              <a:rPr lang="en-GB" sz="750" dirty="0" smtClean="0">
                <a:latin typeface="Century Gothic" panose="020B0502020202020204" pitchFamily="34" charset="0"/>
              </a:rPr>
              <a:t> </a:t>
            </a:r>
            <a:r>
              <a:rPr lang="en-GB" sz="750" dirty="0">
                <a:latin typeface="Century Gothic" panose="020B0502020202020204" pitchFamily="34" charset="0"/>
              </a:rPr>
              <a:t>-External </a:t>
            </a:r>
            <a:r>
              <a:rPr lang="en-GB" sz="750" dirty="0" smtClean="0">
                <a:latin typeface="Century Gothic" panose="020B0502020202020204" pitchFamily="34" charset="0"/>
              </a:rPr>
              <a:t>reviews</a:t>
            </a:r>
            <a:endParaRPr lang="en-GB" sz="750" dirty="0">
              <a:latin typeface="Century Gothic" panose="020B0502020202020204" pitchFamily="34" charset="0"/>
            </a:endParaRPr>
          </a:p>
        </p:txBody>
      </p:sp>
    </p:spTree>
    <p:extLst>
      <p:ext uri="{BB962C8B-B14F-4D97-AF65-F5344CB8AC3E}">
        <p14:creationId xmlns:p14="http://schemas.microsoft.com/office/powerpoint/2010/main" val="32570200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AutoShape 3"/>
          <p:cNvSpPr/>
          <p:nvPr/>
        </p:nvSpPr>
        <p:spPr>
          <a:xfrm flipH="1" flipV="1">
            <a:off x="462497" y="5183911"/>
            <a:ext cx="2594275" cy="9525"/>
          </a:xfrm>
          <a:prstGeom prst="line">
            <a:avLst/>
          </a:prstGeom>
          <a:ln w="19050" cap="flat">
            <a:solidFill>
              <a:srgbClr val="000000"/>
            </a:solidFill>
            <a:prstDash val="solid"/>
            <a:headEnd type="none" w="sm" len="sm"/>
            <a:tailEnd type="none" w="sm" len="sm"/>
          </a:ln>
        </p:spPr>
      </p:sp>
      <p:cxnSp>
        <p:nvCxnSpPr>
          <p:cNvPr id="80" name="Straight Connector 79"/>
          <p:cNvCxnSpPr/>
          <p:nvPr/>
        </p:nvCxnSpPr>
        <p:spPr>
          <a:xfrm>
            <a:off x="1143000" y="2493747"/>
            <a:ext cx="0" cy="1544853"/>
          </a:xfrm>
          <a:prstGeom prst="line">
            <a:avLst/>
          </a:prstGeom>
          <a:ln w="19050"/>
        </p:spPr>
        <p:style>
          <a:lnRef idx="1">
            <a:schemeClr val="dk1"/>
          </a:lnRef>
          <a:fillRef idx="0">
            <a:schemeClr val="dk1"/>
          </a:fillRef>
          <a:effectRef idx="0">
            <a:schemeClr val="dk1"/>
          </a:effectRef>
          <a:fontRef idx="minor">
            <a:schemeClr val="tx1"/>
          </a:fontRef>
        </p:style>
      </p:cxnSp>
      <p:sp>
        <p:nvSpPr>
          <p:cNvPr id="56" name="AutoShape 3"/>
          <p:cNvSpPr/>
          <p:nvPr/>
        </p:nvSpPr>
        <p:spPr>
          <a:xfrm flipH="1" flipV="1">
            <a:off x="466443" y="2402273"/>
            <a:ext cx="2594275" cy="9525"/>
          </a:xfrm>
          <a:prstGeom prst="line">
            <a:avLst/>
          </a:prstGeom>
          <a:ln w="19050" cap="flat">
            <a:solidFill>
              <a:srgbClr val="000000"/>
            </a:solidFill>
            <a:prstDash val="solid"/>
            <a:headEnd type="none" w="sm" len="sm"/>
            <a:tailEnd type="none" w="sm" len="sm"/>
          </a:ln>
        </p:spPr>
      </p:sp>
      <p:sp>
        <p:nvSpPr>
          <p:cNvPr id="51" name="AutoShape 3"/>
          <p:cNvSpPr/>
          <p:nvPr/>
        </p:nvSpPr>
        <p:spPr>
          <a:xfrm flipH="1" flipV="1">
            <a:off x="466443" y="1282708"/>
            <a:ext cx="2594275" cy="9525"/>
          </a:xfrm>
          <a:prstGeom prst="line">
            <a:avLst/>
          </a:prstGeom>
          <a:ln w="19050" cap="flat">
            <a:solidFill>
              <a:srgbClr val="000000"/>
            </a:solidFill>
            <a:prstDash val="solid"/>
            <a:headEnd type="none" w="sm" len="sm"/>
            <a:tailEnd type="none" w="sm" len="sm"/>
          </a:ln>
        </p:spPr>
      </p:sp>
      <p:sp>
        <p:nvSpPr>
          <p:cNvPr id="32" name="TextBox 32"/>
          <p:cNvSpPr txBox="1"/>
          <p:nvPr/>
        </p:nvSpPr>
        <p:spPr>
          <a:xfrm>
            <a:off x="5022403" y="2162091"/>
            <a:ext cx="385961" cy="149733"/>
          </a:xfrm>
          <a:prstGeom prst="rect">
            <a:avLst/>
          </a:prstGeom>
        </p:spPr>
        <p:txBody>
          <a:bodyPr lIns="0" tIns="0" rIns="0" bIns="0" rtlCol="0" anchor="t">
            <a:spAutoFit/>
          </a:bodyPr>
          <a:lstStyle/>
          <a:p>
            <a:pPr algn="ctr">
              <a:lnSpc>
                <a:spcPts val="1248"/>
              </a:lnSpc>
              <a:spcBef>
                <a:spcPct val="0"/>
              </a:spcBef>
            </a:pPr>
            <a:r>
              <a:rPr lang="en-US" sz="960">
                <a:solidFill>
                  <a:srgbClr val="F4F2EB"/>
                </a:solidFill>
                <a:latin typeface="More Sugar"/>
                <a:ea typeface="More Sugar"/>
                <a:cs typeface="More Sugar"/>
                <a:sym typeface="More Sugar"/>
              </a:rPr>
              <a:t>AIMS: </a:t>
            </a:r>
          </a:p>
        </p:txBody>
      </p:sp>
      <p:sp>
        <p:nvSpPr>
          <p:cNvPr id="35" name="Freeform 5"/>
          <p:cNvSpPr/>
          <p:nvPr/>
        </p:nvSpPr>
        <p:spPr>
          <a:xfrm>
            <a:off x="7467600" y="283538"/>
            <a:ext cx="1927456" cy="476503"/>
          </a:xfrm>
          <a:custGeom>
            <a:avLst/>
            <a:gdLst/>
            <a:ahLst/>
            <a:cxnLst/>
            <a:rect l="l" t="t" r="r" b="b"/>
            <a:pathLst>
              <a:path w="2451434" h="612858">
                <a:moveTo>
                  <a:pt x="0" y="0"/>
                </a:moveTo>
                <a:lnTo>
                  <a:pt x="2451434" y="0"/>
                </a:lnTo>
                <a:lnTo>
                  <a:pt x="2451434" y="612859"/>
                </a:lnTo>
                <a:lnTo>
                  <a:pt x="0" y="612859"/>
                </a:lnTo>
                <a:lnTo>
                  <a:pt x="0" y="0"/>
                </a:lnTo>
                <a:close/>
              </a:path>
            </a:pathLst>
          </a:custGeom>
          <a:blipFill>
            <a:blip r:embed="rId2"/>
            <a:stretch>
              <a:fillRect/>
            </a:stretch>
          </a:blipFill>
        </p:spPr>
      </p:sp>
      <p:grpSp>
        <p:nvGrpSpPr>
          <p:cNvPr id="36" name="Group 8"/>
          <p:cNvGrpSpPr/>
          <p:nvPr/>
        </p:nvGrpSpPr>
        <p:grpSpPr>
          <a:xfrm>
            <a:off x="3595587" y="177840"/>
            <a:ext cx="1761006" cy="624184"/>
            <a:chOff x="0" y="-22873"/>
            <a:chExt cx="1068527" cy="378737"/>
          </a:xfrm>
        </p:grpSpPr>
        <p:sp>
          <p:nvSpPr>
            <p:cNvPr id="37" name="Freeform 9"/>
            <p:cNvSpPr/>
            <p:nvPr/>
          </p:nvSpPr>
          <p:spPr>
            <a:xfrm>
              <a:off x="0" y="-22873"/>
              <a:ext cx="1068527" cy="355864"/>
            </a:xfrm>
            <a:custGeom>
              <a:avLst/>
              <a:gdLst/>
              <a:ahLst/>
              <a:cxnLst/>
              <a:rect l="l" t="t" r="r" b="b"/>
              <a:pathLst>
                <a:path w="1068527" h="355864">
                  <a:moveTo>
                    <a:pt x="109908" y="0"/>
                  </a:moveTo>
                  <a:lnTo>
                    <a:pt x="958619" y="0"/>
                  </a:lnTo>
                  <a:cubicBezTo>
                    <a:pt x="987769" y="0"/>
                    <a:pt x="1015724" y="11580"/>
                    <a:pt x="1036336" y="32191"/>
                  </a:cubicBezTo>
                  <a:cubicBezTo>
                    <a:pt x="1056947" y="52803"/>
                    <a:pt x="1068527" y="80758"/>
                    <a:pt x="1068527" y="109908"/>
                  </a:cubicBezTo>
                  <a:lnTo>
                    <a:pt x="1068527" y="245956"/>
                  </a:lnTo>
                  <a:cubicBezTo>
                    <a:pt x="1068527" y="306657"/>
                    <a:pt x="1019320" y="355864"/>
                    <a:pt x="958619" y="355864"/>
                  </a:cubicBezTo>
                  <a:lnTo>
                    <a:pt x="109908" y="355864"/>
                  </a:lnTo>
                  <a:cubicBezTo>
                    <a:pt x="80758" y="355864"/>
                    <a:pt x="52803" y="344284"/>
                    <a:pt x="32191" y="323673"/>
                  </a:cubicBezTo>
                  <a:cubicBezTo>
                    <a:pt x="11580" y="303061"/>
                    <a:pt x="0" y="275106"/>
                    <a:pt x="0" y="245956"/>
                  </a:cubicBezTo>
                  <a:lnTo>
                    <a:pt x="0" y="109908"/>
                  </a:lnTo>
                  <a:cubicBezTo>
                    <a:pt x="0" y="80758"/>
                    <a:pt x="11580" y="52803"/>
                    <a:pt x="32191" y="32191"/>
                  </a:cubicBezTo>
                  <a:cubicBezTo>
                    <a:pt x="52803" y="11580"/>
                    <a:pt x="80758" y="0"/>
                    <a:pt x="109908" y="0"/>
                  </a:cubicBezTo>
                  <a:close/>
                </a:path>
              </a:pathLst>
            </a:custGeom>
            <a:solidFill>
              <a:srgbClr val="591E8D"/>
            </a:solidFill>
            <a:ln w="19050" cap="rnd">
              <a:solidFill>
                <a:srgbClr val="000000"/>
              </a:solidFill>
              <a:prstDash val="solid"/>
              <a:round/>
            </a:ln>
          </p:spPr>
        </p:sp>
        <p:sp>
          <p:nvSpPr>
            <p:cNvPr id="38" name="TextBox 10"/>
            <p:cNvSpPr txBox="1"/>
            <p:nvPr/>
          </p:nvSpPr>
          <p:spPr>
            <a:xfrm>
              <a:off x="0" y="-19050"/>
              <a:ext cx="1068527" cy="374914"/>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28" name="TextBox 28"/>
          <p:cNvSpPr txBox="1"/>
          <p:nvPr/>
        </p:nvSpPr>
        <p:spPr>
          <a:xfrm>
            <a:off x="3849021" y="287167"/>
            <a:ext cx="1254137" cy="307777"/>
          </a:xfrm>
          <a:prstGeom prst="rect">
            <a:avLst/>
          </a:prstGeom>
        </p:spPr>
        <p:txBody>
          <a:bodyPr wrap="square" lIns="0" tIns="0" rIns="0" bIns="0" rtlCol="0" anchor="t">
            <a:spAutoFit/>
          </a:bodyPr>
          <a:lstStyle/>
          <a:p>
            <a:pPr algn="ctr">
              <a:lnSpc>
                <a:spcPts val="1248"/>
              </a:lnSpc>
              <a:spcBef>
                <a:spcPct val="0"/>
              </a:spcBef>
            </a:pPr>
            <a:r>
              <a:rPr lang="en-US" sz="960" dirty="0" smtClean="0">
                <a:solidFill>
                  <a:srgbClr val="F4F2EB"/>
                </a:solidFill>
                <a:latin typeface="More Sugar"/>
                <a:ea typeface="More Sugar"/>
                <a:cs typeface="More Sugar"/>
                <a:sym typeface="More Sugar"/>
              </a:rPr>
              <a:t>ASPIRE PSHE RATIONALE</a:t>
            </a:r>
            <a:endParaRPr lang="en-US" sz="960" dirty="0">
              <a:solidFill>
                <a:srgbClr val="F4F2EB"/>
              </a:solidFill>
              <a:latin typeface="More Sugar"/>
              <a:ea typeface="More Sugar"/>
              <a:cs typeface="More Sugar"/>
              <a:sym typeface="More Sugar"/>
            </a:endParaRPr>
          </a:p>
        </p:txBody>
      </p:sp>
      <p:grpSp>
        <p:nvGrpSpPr>
          <p:cNvPr id="39" name="Group 38"/>
          <p:cNvGrpSpPr/>
          <p:nvPr/>
        </p:nvGrpSpPr>
        <p:grpSpPr>
          <a:xfrm>
            <a:off x="466443" y="1092427"/>
            <a:ext cx="1328286" cy="2139328"/>
            <a:chOff x="473886" y="1343725"/>
            <a:chExt cx="1328286" cy="2139328"/>
          </a:xfrm>
        </p:grpSpPr>
        <p:sp>
          <p:nvSpPr>
            <p:cNvPr id="40" name="AutoShape 2"/>
            <p:cNvSpPr/>
            <p:nvPr/>
          </p:nvSpPr>
          <p:spPr>
            <a:xfrm flipH="1">
              <a:off x="473886" y="1530604"/>
              <a:ext cx="9243" cy="1952449"/>
            </a:xfrm>
            <a:prstGeom prst="line">
              <a:avLst/>
            </a:prstGeom>
            <a:ln w="19050" cap="flat">
              <a:solidFill>
                <a:srgbClr val="000000"/>
              </a:solidFill>
              <a:prstDash val="solid"/>
              <a:headEnd type="none" w="sm" len="sm"/>
              <a:tailEnd type="none" w="sm" len="sm"/>
            </a:ln>
          </p:spPr>
        </p:sp>
        <p:grpSp>
          <p:nvGrpSpPr>
            <p:cNvPr id="41" name="Group 14"/>
            <p:cNvGrpSpPr/>
            <p:nvPr/>
          </p:nvGrpSpPr>
          <p:grpSpPr>
            <a:xfrm>
              <a:off x="600954" y="1343725"/>
              <a:ext cx="1201218" cy="492980"/>
              <a:chOff x="0" y="0"/>
              <a:chExt cx="1601624" cy="657307"/>
            </a:xfrm>
          </p:grpSpPr>
          <p:grpSp>
            <p:nvGrpSpPr>
              <p:cNvPr id="47" name="Group 15"/>
              <p:cNvGrpSpPr/>
              <p:nvPr/>
            </p:nvGrpSpPr>
            <p:grpSpPr>
              <a:xfrm>
                <a:off x="0" y="0"/>
                <a:ext cx="1601624" cy="657307"/>
                <a:chOff x="0" y="0"/>
                <a:chExt cx="728864" cy="299126"/>
              </a:xfrm>
            </p:grpSpPr>
            <p:sp>
              <p:nvSpPr>
                <p:cNvPr id="49" name="Freeform 16"/>
                <p:cNvSpPr/>
                <p:nvPr/>
              </p:nvSpPr>
              <p:spPr>
                <a:xfrm>
                  <a:off x="0" y="0"/>
                  <a:ext cx="728864" cy="299126"/>
                </a:xfrm>
                <a:custGeom>
                  <a:avLst/>
                  <a:gdLst/>
                  <a:ahLst/>
                  <a:cxnLst/>
                  <a:rect l="l" t="t" r="r" b="b"/>
                  <a:pathLst>
                    <a:path w="728864" h="299126">
                      <a:moveTo>
                        <a:pt x="149563" y="0"/>
                      </a:moveTo>
                      <a:lnTo>
                        <a:pt x="579301" y="0"/>
                      </a:lnTo>
                      <a:cubicBezTo>
                        <a:pt x="661902" y="0"/>
                        <a:pt x="728864" y="66962"/>
                        <a:pt x="728864" y="149563"/>
                      </a:cubicBezTo>
                      <a:lnTo>
                        <a:pt x="728864" y="149563"/>
                      </a:lnTo>
                      <a:cubicBezTo>
                        <a:pt x="728864" y="189230"/>
                        <a:pt x="713106" y="227271"/>
                        <a:pt x="685058" y="255320"/>
                      </a:cubicBezTo>
                      <a:cubicBezTo>
                        <a:pt x="657009" y="283368"/>
                        <a:pt x="618967" y="299126"/>
                        <a:pt x="579301"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50" name="TextBox 17"/>
                <p:cNvSpPr txBox="1"/>
                <p:nvPr/>
              </p:nvSpPr>
              <p:spPr>
                <a:xfrm>
                  <a:off x="0" y="-19050"/>
                  <a:ext cx="728864"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48" name="TextBox 18"/>
              <p:cNvSpPr txBox="1"/>
              <p:nvPr/>
            </p:nvSpPr>
            <p:spPr>
              <a:xfrm>
                <a:off x="113028" y="238462"/>
                <a:ext cx="1375568" cy="198828"/>
              </a:xfrm>
              <a:prstGeom prst="rect">
                <a:avLst/>
              </a:prstGeom>
            </p:spPr>
            <p:txBody>
              <a:bodyPr lIns="0" tIns="0" rIns="0" bIns="0" rtlCol="0" anchor="t">
                <a:spAutoFit/>
              </a:bodyPr>
              <a:lstStyle/>
              <a:p>
                <a:pPr algn="ctr">
                  <a:lnSpc>
                    <a:spcPts val="1131"/>
                  </a:lnSpc>
                </a:pPr>
                <a:r>
                  <a:rPr lang="en-US" sz="983" dirty="0">
                    <a:solidFill>
                      <a:srgbClr val="F4F2EB"/>
                    </a:solidFill>
                    <a:latin typeface="More Sugar"/>
                    <a:ea typeface="More Sugar"/>
                    <a:cs typeface="More Sugar"/>
                    <a:sym typeface="More Sugar"/>
                  </a:rPr>
                  <a:t>INTENT</a:t>
                </a:r>
              </a:p>
            </p:txBody>
          </p:sp>
        </p:grpSp>
        <p:grpSp>
          <p:nvGrpSpPr>
            <p:cNvPr id="42" name="Group 25"/>
            <p:cNvGrpSpPr/>
            <p:nvPr/>
          </p:nvGrpSpPr>
          <p:grpSpPr>
            <a:xfrm>
              <a:off x="749558" y="2402934"/>
              <a:ext cx="884729" cy="492980"/>
              <a:chOff x="0" y="0"/>
              <a:chExt cx="536828" cy="299126"/>
            </a:xfrm>
          </p:grpSpPr>
          <p:sp>
            <p:nvSpPr>
              <p:cNvPr id="45" name="Freeform 26"/>
              <p:cNvSpPr/>
              <p:nvPr/>
            </p:nvSpPr>
            <p:spPr>
              <a:xfrm>
                <a:off x="0" y="0"/>
                <a:ext cx="536828" cy="299126"/>
              </a:xfrm>
              <a:custGeom>
                <a:avLst/>
                <a:gdLst/>
                <a:ahLst/>
                <a:cxnLst/>
                <a:rect l="l" t="t" r="r" b="b"/>
                <a:pathLst>
                  <a:path w="536828" h="299126">
                    <a:moveTo>
                      <a:pt x="149563" y="0"/>
                    </a:moveTo>
                    <a:lnTo>
                      <a:pt x="387265" y="0"/>
                    </a:lnTo>
                    <a:cubicBezTo>
                      <a:pt x="426931" y="0"/>
                      <a:pt x="464973" y="15757"/>
                      <a:pt x="493022" y="43806"/>
                    </a:cubicBezTo>
                    <a:cubicBezTo>
                      <a:pt x="521070" y="71854"/>
                      <a:pt x="536828" y="109896"/>
                      <a:pt x="536828" y="149563"/>
                    </a:cubicBezTo>
                    <a:lnTo>
                      <a:pt x="536828" y="149563"/>
                    </a:lnTo>
                    <a:cubicBezTo>
                      <a:pt x="536828" y="189230"/>
                      <a:pt x="521070" y="227271"/>
                      <a:pt x="493022" y="255320"/>
                    </a:cubicBezTo>
                    <a:cubicBezTo>
                      <a:pt x="464973" y="283368"/>
                      <a:pt x="426931" y="299126"/>
                      <a:pt x="387265"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46" name="TextBox 27"/>
              <p:cNvSpPr txBox="1"/>
              <p:nvPr/>
            </p:nvSpPr>
            <p:spPr>
              <a:xfrm>
                <a:off x="0" y="-19050"/>
                <a:ext cx="536828"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44" name="TextBox 18"/>
            <p:cNvSpPr txBox="1"/>
            <p:nvPr/>
          </p:nvSpPr>
          <p:spPr>
            <a:xfrm>
              <a:off x="676084" y="2603083"/>
              <a:ext cx="1031676" cy="141962"/>
            </a:xfrm>
            <a:prstGeom prst="rect">
              <a:avLst/>
            </a:prstGeom>
          </p:spPr>
          <p:txBody>
            <a:bodyPr lIns="0" tIns="0" rIns="0" bIns="0" rtlCol="0" anchor="t">
              <a:spAutoFit/>
            </a:bodyPr>
            <a:lstStyle/>
            <a:p>
              <a:pPr algn="ctr">
                <a:lnSpc>
                  <a:spcPts val="1131"/>
                </a:lnSpc>
              </a:pPr>
              <a:r>
                <a:rPr lang="en-US" sz="983" dirty="0" smtClean="0">
                  <a:solidFill>
                    <a:srgbClr val="F4F2EB"/>
                  </a:solidFill>
                  <a:latin typeface="More Sugar"/>
                  <a:ea typeface="More Sugar"/>
                  <a:cs typeface="More Sugar"/>
                  <a:sym typeface="More Sugar"/>
                </a:rPr>
                <a:t>AIMS</a:t>
              </a:r>
              <a:endParaRPr lang="en-US" sz="983" dirty="0">
                <a:solidFill>
                  <a:srgbClr val="F4F2EB"/>
                </a:solidFill>
                <a:latin typeface="More Sugar"/>
                <a:ea typeface="More Sugar"/>
                <a:cs typeface="More Sugar"/>
                <a:sym typeface="More Sugar"/>
              </a:endParaRPr>
            </a:p>
          </p:txBody>
        </p:sp>
      </p:grpSp>
      <p:grpSp>
        <p:nvGrpSpPr>
          <p:cNvPr id="52" name="Group 5"/>
          <p:cNvGrpSpPr/>
          <p:nvPr/>
        </p:nvGrpSpPr>
        <p:grpSpPr>
          <a:xfrm>
            <a:off x="1929240" y="952186"/>
            <a:ext cx="7671960" cy="830865"/>
            <a:chOff x="0" y="0"/>
            <a:chExt cx="1381170" cy="553019"/>
          </a:xfrm>
        </p:grpSpPr>
        <p:sp>
          <p:nvSpPr>
            <p:cNvPr id="53" name="Freeform 6"/>
            <p:cNvSpPr/>
            <p:nvPr/>
          </p:nvSpPr>
          <p:spPr>
            <a:xfrm>
              <a:off x="0" y="0"/>
              <a:ext cx="1381170" cy="553019"/>
            </a:xfrm>
            <a:custGeom>
              <a:avLst/>
              <a:gdLst/>
              <a:ahLst/>
              <a:cxnLst/>
              <a:rect l="l" t="t" r="r" b="b"/>
              <a:pathLst>
                <a:path w="1381170" h="553019">
                  <a:moveTo>
                    <a:pt x="44208" y="0"/>
                  </a:moveTo>
                  <a:lnTo>
                    <a:pt x="1336961" y="0"/>
                  </a:lnTo>
                  <a:cubicBezTo>
                    <a:pt x="1361377" y="0"/>
                    <a:pt x="1381170" y="19793"/>
                    <a:pt x="1381170" y="44208"/>
                  </a:cubicBezTo>
                  <a:lnTo>
                    <a:pt x="1381170" y="508811"/>
                  </a:lnTo>
                  <a:cubicBezTo>
                    <a:pt x="1381170" y="533226"/>
                    <a:pt x="1361377" y="553019"/>
                    <a:pt x="1336961" y="553019"/>
                  </a:cubicBezTo>
                  <a:lnTo>
                    <a:pt x="44208" y="553019"/>
                  </a:lnTo>
                  <a:cubicBezTo>
                    <a:pt x="19793" y="553019"/>
                    <a:pt x="0" y="533226"/>
                    <a:pt x="0" y="508811"/>
                  </a:cubicBezTo>
                  <a:lnTo>
                    <a:pt x="0" y="44208"/>
                  </a:lnTo>
                  <a:cubicBezTo>
                    <a:pt x="0" y="19793"/>
                    <a:pt x="19793" y="0"/>
                    <a:pt x="44208" y="0"/>
                  </a:cubicBezTo>
                  <a:close/>
                </a:path>
              </a:pathLst>
            </a:custGeom>
            <a:solidFill>
              <a:srgbClr val="FFFFFF"/>
            </a:solidFill>
            <a:ln w="19050" cap="rnd">
              <a:solidFill>
                <a:srgbClr val="000000"/>
              </a:solidFill>
              <a:prstDash val="solid"/>
              <a:round/>
            </a:ln>
          </p:spPr>
        </p:sp>
        <p:sp>
          <p:nvSpPr>
            <p:cNvPr id="54" name="TextBox 7"/>
            <p:cNvSpPr txBox="1"/>
            <p:nvPr/>
          </p:nvSpPr>
          <p:spPr>
            <a:xfrm>
              <a:off x="0" y="-19050"/>
              <a:ext cx="1381170" cy="572069"/>
            </a:xfrm>
            <a:prstGeom prst="rect">
              <a:avLst/>
            </a:prstGeom>
          </p:spPr>
          <p:txBody>
            <a:bodyPr lIns="135467" tIns="135467" rIns="135467" bIns="135467" rtlCol="0" anchor="ctr"/>
            <a:lstStyle/>
            <a:p>
              <a:pPr marL="0" lvl="0" indent="0" algn="ctr">
                <a:lnSpc>
                  <a:spcPts val="1269"/>
                </a:lnSpc>
                <a:spcBef>
                  <a:spcPct val="0"/>
                </a:spcBef>
              </a:pPr>
              <a:endParaRPr/>
            </a:p>
          </p:txBody>
        </p:sp>
      </p:grpSp>
      <p:sp>
        <p:nvSpPr>
          <p:cNvPr id="55" name="TextBox 36"/>
          <p:cNvSpPr txBox="1"/>
          <p:nvPr/>
        </p:nvSpPr>
        <p:spPr>
          <a:xfrm>
            <a:off x="2029091" y="897430"/>
            <a:ext cx="7365965" cy="828432"/>
          </a:xfrm>
          <a:prstGeom prst="rect">
            <a:avLst/>
          </a:prstGeom>
        </p:spPr>
        <p:txBody>
          <a:bodyPr wrap="square" lIns="0" tIns="0" rIns="0" bIns="0" rtlCol="0" anchor="t">
            <a:spAutoFit/>
          </a:bodyPr>
          <a:lstStyle/>
          <a:p>
            <a:pPr algn="ctr">
              <a:lnSpc>
                <a:spcPts val="679"/>
              </a:lnSpc>
            </a:pPr>
            <a:endParaRPr sz="2000" dirty="0"/>
          </a:p>
          <a:p>
            <a:r>
              <a:rPr lang="en-US" sz="800" spc="18" dirty="0">
                <a:solidFill>
                  <a:srgbClr val="242424"/>
                </a:solidFill>
                <a:latin typeface="Canva Sans"/>
                <a:ea typeface="Canva Sans"/>
                <a:cs typeface="Canva Sans"/>
                <a:sym typeface="Canva Sans"/>
              </a:rPr>
              <a:t>At Mary Elliot Academy, in view of preparing our pupils for adulthood, we believe it essential that we </a:t>
            </a:r>
            <a:r>
              <a:rPr lang="en-US" sz="800" b="1" spc="18" dirty="0">
                <a:solidFill>
                  <a:srgbClr val="242424"/>
                </a:solidFill>
                <a:latin typeface="Canva Sans"/>
                <a:ea typeface="Canva Sans"/>
                <a:cs typeface="Canva Sans"/>
                <a:sym typeface="Canva Sans"/>
              </a:rPr>
              <a:t>support pupils to develop their skills in communicating about themselves and to take part in the world by developing their capacity to take part in social interactions</a:t>
            </a:r>
            <a:r>
              <a:rPr lang="en-US" sz="800" spc="18" dirty="0">
                <a:solidFill>
                  <a:srgbClr val="242424"/>
                </a:solidFill>
                <a:latin typeface="Canva Sans"/>
                <a:ea typeface="Canva Sans"/>
                <a:cs typeface="Canva Sans"/>
                <a:sym typeface="Canva Sans"/>
              </a:rPr>
              <a:t>. This will support </a:t>
            </a:r>
            <a:r>
              <a:rPr lang="en-US" sz="800" spc="18" dirty="0" smtClean="0">
                <a:solidFill>
                  <a:srgbClr val="242424"/>
                </a:solidFill>
                <a:latin typeface="Canva Sans"/>
                <a:ea typeface="Canva Sans"/>
                <a:cs typeface="Canva Sans"/>
                <a:sym typeface="Canva Sans"/>
              </a:rPr>
              <a:t>learners </a:t>
            </a:r>
            <a:r>
              <a:rPr lang="en-US" sz="800" spc="18" dirty="0">
                <a:solidFill>
                  <a:srgbClr val="242424"/>
                </a:solidFill>
                <a:latin typeface="Canva Sans"/>
                <a:ea typeface="Canva Sans"/>
                <a:cs typeface="Canva Sans"/>
                <a:sym typeface="Canva Sans"/>
              </a:rPr>
              <a:t>to better participate within their communities and enable their social inclusion. </a:t>
            </a:r>
            <a:r>
              <a:rPr lang="en-US" sz="800" spc="18" dirty="0" smtClean="0">
                <a:solidFill>
                  <a:srgbClr val="242424"/>
                </a:solidFill>
                <a:latin typeface="Canva Sans"/>
                <a:ea typeface="Canva Sans"/>
                <a:cs typeface="Canva Sans"/>
                <a:sym typeface="Canva Sans"/>
              </a:rPr>
              <a:t>Learners </a:t>
            </a:r>
            <a:r>
              <a:rPr lang="en-US" sz="800" spc="18" dirty="0">
                <a:solidFill>
                  <a:srgbClr val="242424"/>
                </a:solidFill>
                <a:latin typeface="Canva Sans"/>
                <a:ea typeface="Canva Sans"/>
                <a:cs typeface="Canva Sans"/>
                <a:sym typeface="Canva Sans"/>
              </a:rPr>
              <a:t>develop understanding of their communities and the world that they live through understanding their selves and others and exploring places and values in the community that they live. </a:t>
            </a:r>
            <a:r>
              <a:rPr lang="en-US" sz="800" spc="18" dirty="0" smtClean="0">
                <a:solidFill>
                  <a:srgbClr val="242424"/>
                </a:solidFill>
                <a:latin typeface="Canva Sans"/>
                <a:ea typeface="Canva Sans"/>
                <a:cs typeface="Canva Sans"/>
                <a:sym typeface="Canva Sans"/>
              </a:rPr>
              <a:t>Learners </a:t>
            </a:r>
            <a:r>
              <a:rPr lang="en-US" sz="800" spc="18" dirty="0">
                <a:solidFill>
                  <a:srgbClr val="242424"/>
                </a:solidFill>
                <a:latin typeface="Canva Sans"/>
                <a:ea typeface="Canva Sans"/>
                <a:cs typeface="Canva Sans"/>
                <a:sym typeface="Canva Sans"/>
              </a:rPr>
              <a:t>prepare for adulthood through taking part in their own self care routines with as much help as needed and learn about their own bodies as they change and their emerging sexuality.   </a:t>
            </a:r>
            <a:endParaRPr lang="en-GB" sz="800" dirty="0"/>
          </a:p>
        </p:txBody>
      </p:sp>
      <p:grpSp>
        <p:nvGrpSpPr>
          <p:cNvPr id="57" name="Group 29"/>
          <p:cNvGrpSpPr/>
          <p:nvPr/>
        </p:nvGrpSpPr>
        <p:grpSpPr>
          <a:xfrm>
            <a:off x="1914000" y="2071459"/>
            <a:ext cx="5074447" cy="1307156"/>
            <a:chOff x="0" y="0"/>
            <a:chExt cx="1600855" cy="243395"/>
          </a:xfrm>
        </p:grpSpPr>
        <p:sp>
          <p:nvSpPr>
            <p:cNvPr id="58" name="Freeform 30"/>
            <p:cNvSpPr/>
            <p:nvPr/>
          </p:nvSpPr>
          <p:spPr>
            <a:xfrm>
              <a:off x="0" y="0"/>
              <a:ext cx="1600855" cy="243395"/>
            </a:xfrm>
            <a:custGeom>
              <a:avLst/>
              <a:gdLst/>
              <a:ahLst/>
              <a:cxnLst/>
              <a:rect l="l" t="t" r="r" b="b"/>
              <a:pathLst>
                <a:path w="1600855" h="243395">
                  <a:moveTo>
                    <a:pt x="38142" y="0"/>
                  </a:moveTo>
                  <a:lnTo>
                    <a:pt x="1562713" y="0"/>
                  </a:lnTo>
                  <a:cubicBezTo>
                    <a:pt x="1572829" y="0"/>
                    <a:pt x="1582530" y="4018"/>
                    <a:pt x="1589683" y="11171"/>
                  </a:cubicBezTo>
                  <a:cubicBezTo>
                    <a:pt x="1596836" y="18324"/>
                    <a:pt x="1600855" y="28026"/>
                    <a:pt x="1600855" y="38142"/>
                  </a:cubicBezTo>
                  <a:lnTo>
                    <a:pt x="1600855" y="205254"/>
                  </a:lnTo>
                  <a:cubicBezTo>
                    <a:pt x="1600855" y="215370"/>
                    <a:pt x="1596836" y="225071"/>
                    <a:pt x="1589683" y="232224"/>
                  </a:cubicBezTo>
                  <a:cubicBezTo>
                    <a:pt x="1582530" y="239377"/>
                    <a:pt x="1572829" y="243395"/>
                    <a:pt x="1562713" y="243395"/>
                  </a:cubicBezTo>
                  <a:lnTo>
                    <a:pt x="38142" y="243395"/>
                  </a:lnTo>
                  <a:cubicBezTo>
                    <a:pt x="28026" y="243395"/>
                    <a:pt x="18324" y="239377"/>
                    <a:pt x="11171" y="232224"/>
                  </a:cubicBezTo>
                  <a:cubicBezTo>
                    <a:pt x="4018" y="225071"/>
                    <a:pt x="0" y="215370"/>
                    <a:pt x="0" y="205254"/>
                  </a:cubicBezTo>
                  <a:lnTo>
                    <a:pt x="0" y="38142"/>
                  </a:lnTo>
                  <a:cubicBezTo>
                    <a:pt x="0" y="28026"/>
                    <a:pt x="4018" y="18324"/>
                    <a:pt x="11171" y="11171"/>
                  </a:cubicBezTo>
                  <a:cubicBezTo>
                    <a:pt x="18324" y="4018"/>
                    <a:pt x="28026" y="0"/>
                    <a:pt x="38142" y="0"/>
                  </a:cubicBezTo>
                  <a:close/>
                </a:path>
              </a:pathLst>
            </a:custGeom>
            <a:solidFill>
              <a:srgbClr val="FFFFFF"/>
            </a:solidFill>
            <a:ln w="19050" cap="rnd">
              <a:solidFill>
                <a:srgbClr val="000000"/>
              </a:solidFill>
              <a:prstDash val="solid"/>
              <a:round/>
            </a:ln>
          </p:spPr>
        </p:sp>
        <p:sp>
          <p:nvSpPr>
            <p:cNvPr id="59" name="TextBox 31"/>
            <p:cNvSpPr txBox="1"/>
            <p:nvPr/>
          </p:nvSpPr>
          <p:spPr>
            <a:xfrm>
              <a:off x="0" y="-19050"/>
              <a:ext cx="1600855" cy="262445"/>
            </a:xfrm>
            <a:prstGeom prst="rect">
              <a:avLst/>
            </a:prstGeom>
          </p:spPr>
          <p:txBody>
            <a:bodyPr lIns="135467" tIns="135467" rIns="135467" bIns="135467" rtlCol="0" anchor="ctr"/>
            <a:lstStyle/>
            <a:p>
              <a:pPr marL="0" lvl="0" indent="0" algn="ctr">
                <a:lnSpc>
                  <a:spcPts val="1269"/>
                </a:lnSpc>
                <a:spcBef>
                  <a:spcPct val="0"/>
                </a:spcBef>
              </a:pPr>
              <a:endParaRPr/>
            </a:p>
          </p:txBody>
        </p:sp>
      </p:grpSp>
      <p:sp>
        <p:nvSpPr>
          <p:cNvPr id="60" name="TextBox 19"/>
          <p:cNvSpPr txBox="1"/>
          <p:nvPr/>
        </p:nvSpPr>
        <p:spPr>
          <a:xfrm>
            <a:off x="1867674" y="1908982"/>
            <a:ext cx="4685526" cy="115416"/>
          </a:xfrm>
          <a:prstGeom prst="rect">
            <a:avLst/>
          </a:prstGeom>
        </p:spPr>
        <p:txBody>
          <a:bodyPr wrap="square" lIns="0" tIns="0" rIns="0" bIns="0" rtlCol="0" anchor="t">
            <a:spAutoFit/>
          </a:bodyPr>
          <a:lstStyle/>
          <a:p>
            <a:pPr algn="ctr">
              <a:lnSpc>
                <a:spcPts val="896"/>
              </a:lnSpc>
              <a:spcBef>
                <a:spcPct val="0"/>
              </a:spcBef>
            </a:pPr>
            <a:r>
              <a:rPr lang="en-US" sz="700" b="1" dirty="0">
                <a:solidFill>
                  <a:srgbClr val="591E8D"/>
                </a:solidFill>
                <a:latin typeface="Canva Sans Bold"/>
                <a:ea typeface="Canva Sans Bold"/>
                <a:cs typeface="Canva Sans Bold"/>
                <a:sym typeface="Canva Sans Bold"/>
              </a:rPr>
              <a:t>Through the </a:t>
            </a:r>
            <a:r>
              <a:rPr lang="en-US" sz="700" b="1" dirty="0" smtClean="0">
                <a:solidFill>
                  <a:srgbClr val="591E8D"/>
                </a:solidFill>
                <a:latin typeface="Canva Sans Bold"/>
                <a:ea typeface="Canva Sans Bold"/>
                <a:cs typeface="Canva Sans Bold"/>
                <a:sym typeface="Canva Sans Bold"/>
              </a:rPr>
              <a:t>My Community &amp; Lifestyle strand</a:t>
            </a:r>
            <a:r>
              <a:rPr lang="en-US" sz="700" b="1" dirty="0">
                <a:solidFill>
                  <a:srgbClr val="591E8D"/>
                </a:solidFill>
                <a:latin typeface="Canva Sans Bold"/>
                <a:ea typeface="Canva Sans Bold"/>
                <a:cs typeface="Canva Sans Bold"/>
                <a:sym typeface="Canva Sans Bold"/>
              </a:rPr>
              <a:t>, pupils with PMLD will be supported to develop their ability to:   </a:t>
            </a:r>
          </a:p>
        </p:txBody>
      </p:sp>
      <p:sp>
        <p:nvSpPr>
          <p:cNvPr id="62" name="TextBox 36"/>
          <p:cNvSpPr txBox="1"/>
          <p:nvPr/>
        </p:nvSpPr>
        <p:spPr>
          <a:xfrm>
            <a:off x="2025376" y="1979799"/>
            <a:ext cx="4932032" cy="1354217"/>
          </a:xfrm>
          <a:prstGeom prst="rect">
            <a:avLst/>
          </a:prstGeom>
        </p:spPr>
        <p:txBody>
          <a:bodyPr wrap="square" lIns="0" tIns="0" rIns="0" bIns="0" rtlCol="0" anchor="t">
            <a:spAutoFit/>
          </a:bodyPr>
          <a:lstStyle/>
          <a:p>
            <a:pPr fontAlgn="base">
              <a:spcAft>
                <a:spcPts val="0"/>
              </a:spcAft>
            </a:pPr>
            <a:endParaRPr lang="en-GB" sz="800" dirty="0" smtClean="0">
              <a:ea typeface="Times New Roman" panose="02020603050405020304" pitchFamily="18" charset="0"/>
            </a:endParaRPr>
          </a:p>
          <a:p>
            <a:pPr marL="171450" indent="-171450" fontAlgn="base">
              <a:spcAft>
                <a:spcPts val="0"/>
              </a:spcAft>
              <a:buFont typeface="Arial" panose="020B0604020202020204" pitchFamily="34" charset="0"/>
              <a:buChar char="•"/>
            </a:pPr>
            <a:r>
              <a:rPr lang="en-GB" sz="800" b="1" dirty="0" smtClean="0">
                <a:latin typeface="Canva Sans" panose="020B0604020202020204" charset="0"/>
                <a:ea typeface="Times New Roman" panose="02020603050405020304" pitchFamily="18" charset="0"/>
                <a:cs typeface="Segoe UI" panose="020B0502040204020203" pitchFamily="34" charset="0"/>
              </a:rPr>
              <a:t>Show </a:t>
            </a:r>
            <a:r>
              <a:rPr lang="en-GB" sz="800" b="1" dirty="0">
                <a:latin typeface="Canva Sans" panose="020B0604020202020204" charset="0"/>
                <a:ea typeface="Times New Roman" panose="02020603050405020304" pitchFamily="18" charset="0"/>
                <a:cs typeface="Segoe UI" panose="020B0502040204020203" pitchFamily="34" charset="0"/>
              </a:rPr>
              <a:t>positive emotional engagement </a:t>
            </a:r>
            <a:r>
              <a:rPr lang="en-GB" sz="800" dirty="0">
                <a:latin typeface="Canva Sans" panose="020B0604020202020204" charset="0"/>
                <a:ea typeface="Times New Roman" panose="02020603050405020304" pitchFamily="18" charset="0"/>
                <a:cs typeface="Segoe UI" panose="020B0502040204020203" pitchFamily="34" charset="0"/>
              </a:rPr>
              <a:t>with activities, routines and interactions</a:t>
            </a:r>
            <a:r>
              <a:rPr lang="en-GB" sz="800" dirty="0">
                <a:latin typeface="Canva Sans" panose="020B0604020202020204" charset="0"/>
                <a:ea typeface="Times New Roman" panose="02020603050405020304" pitchFamily="18" charset="0"/>
              </a:rPr>
              <a:t> </a:t>
            </a:r>
            <a:r>
              <a:rPr lang="en-GB" sz="800" dirty="0">
                <a:latin typeface="Canva Sans" panose="020B0604020202020204" charset="0"/>
                <a:ea typeface="Times New Roman" panose="02020603050405020304" pitchFamily="18" charset="0"/>
                <a:cs typeface="Segoe UI" panose="020B0502040204020203" pitchFamily="34" charset="0"/>
              </a:rPr>
              <a:t> </a:t>
            </a:r>
            <a:endParaRPr lang="en-GB" sz="800" dirty="0">
              <a:latin typeface="Canva Sans" panose="020B0604020202020204" charset="0"/>
              <a:ea typeface="Times New Roman" panose="02020603050405020304" pitchFamily="18" charset="0"/>
            </a:endParaRPr>
          </a:p>
          <a:p>
            <a:pPr marL="171450" indent="-171450" fontAlgn="base">
              <a:spcAft>
                <a:spcPts val="0"/>
              </a:spcAft>
              <a:buFont typeface="Arial" panose="020B0604020202020204" pitchFamily="34" charset="0"/>
              <a:buChar char="•"/>
            </a:pPr>
            <a:r>
              <a:rPr lang="en-GB" sz="800" b="1" dirty="0">
                <a:latin typeface="Canva Sans" panose="020B0604020202020204" charset="0"/>
                <a:ea typeface="Times New Roman" panose="02020603050405020304" pitchFamily="18" charset="0"/>
                <a:cs typeface="Segoe UI" panose="020B0502040204020203" pitchFamily="34" charset="0"/>
              </a:rPr>
              <a:t>Share control of activities and interactions </a:t>
            </a:r>
            <a:r>
              <a:rPr lang="en-GB" sz="800" dirty="0">
                <a:latin typeface="Canva Sans" panose="020B0604020202020204" charset="0"/>
                <a:ea typeface="Times New Roman" panose="02020603050405020304" pitchFamily="18" charset="0"/>
                <a:cs typeface="Segoe UI" panose="020B0502040204020203" pitchFamily="34" charset="0"/>
              </a:rPr>
              <a:t>with responsive communication partners who can elicit their preferences and what is important to them; so that their ‘voice’ is heard</a:t>
            </a:r>
            <a:r>
              <a:rPr lang="en-GB" sz="800" dirty="0">
                <a:latin typeface="Canva Sans" panose="020B0604020202020204" charset="0"/>
                <a:ea typeface="Times New Roman" panose="02020603050405020304" pitchFamily="18" charset="0"/>
              </a:rPr>
              <a:t> </a:t>
            </a:r>
            <a:r>
              <a:rPr lang="en-GB" sz="800" dirty="0">
                <a:latin typeface="Canva Sans" panose="020B0604020202020204" charset="0"/>
                <a:ea typeface="Times New Roman" panose="02020603050405020304" pitchFamily="18" charset="0"/>
                <a:cs typeface="Segoe UI" panose="020B0502040204020203" pitchFamily="34" charset="0"/>
              </a:rPr>
              <a:t> </a:t>
            </a:r>
            <a:endParaRPr lang="en-GB" sz="800" dirty="0">
              <a:latin typeface="Canva Sans" panose="020B0604020202020204" charset="0"/>
              <a:ea typeface="Times New Roman" panose="02020603050405020304" pitchFamily="18" charset="0"/>
            </a:endParaRPr>
          </a:p>
          <a:p>
            <a:pPr marL="171450" indent="-171450" fontAlgn="base">
              <a:spcAft>
                <a:spcPts val="0"/>
              </a:spcAft>
              <a:buFont typeface="Arial" panose="020B0604020202020204" pitchFamily="34" charset="0"/>
              <a:buChar char="•"/>
            </a:pPr>
            <a:r>
              <a:rPr lang="en-GB" sz="800" b="1" dirty="0">
                <a:latin typeface="Canva Sans" panose="020B0604020202020204" charset="0"/>
                <a:ea typeface="Times New Roman" panose="02020603050405020304" pitchFamily="18" charset="0"/>
                <a:cs typeface="Segoe UI" panose="020B0502040204020203" pitchFamily="34" charset="0"/>
              </a:rPr>
              <a:t>Engage </a:t>
            </a:r>
            <a:r>
              <a:rPr lang="en-GB" sz="800" b="1" dirty="0" smtClean="0">
                <a:latin typeface="Canva Sans" panose="020B0604020202020204" charset="0"/>
                <a:ea typeface="Times New Roman" panose="02020603050405020304" pitchFamily="18" charset="0"/>
                <a:cs typeface="Segoe UI" panose="020B0502040204020203" pitchFamily="34" charset="0"/>
              </a:rPr>
              <a:t>in play </a:t>
            </a:r>
            <a:r>
              <a:rPr lang="en-GB" sz="800" b="1" dirty="0">
                <a:latin typeface="Canva Sans" panose="020B0604020202020204" charset="0"/>
                <a:ea typeface="Times New Roman" panose="02020603050405020304" pitchFamily="18" charset="0"/>
                <a:cs typeface="Segoe UI" panose="020B0502040204020203" pitchFamily="34" charset="0"/>
              </a:rPr>
              <a:t>and leisure skills </a:t>
            </a:r>
            <a:r>
              <a:rPr lang="en-GB" sz="800" dirty="0">
                <a:latin typeface="Canva Sans" panose="020B0604020202020204" charset="0"/>
                <a:ea typeface="Times New Roman" panose="02020603050405020304" pitchFamily="18" charset="0"/>
                <a:cs typeface="Segoe UI" panose="020B0502040204020203" pitchFamily="34" charset="0"/>
              </a:rPr>
              <a:t>so that they can actively participate and engage within routines and interactions within the home, school and community</a:t>
            </a:r>
            <a:r>
              <a:rPr lang="en-GB" sz="800" dirty="0">
                <a:latin typeface="Canva Sans" panose="020B0604020202020204" charset="0"/>
                <a:ea typeface="Times New Roman" panose="02020603050405020304" pitchFamily="18" charset="0"/>
              </a:rPr>
              <a:t> </a:t>
            </a:r>
            <a:r>
              <a:rPr lang="en-GB" sz="800" dirty="0">
                <a:latin typeface="Canva Sans" panose="020B0604020202020204" charset="0"/>
                <a:ea typeface="Times New Roman" panose="02020603050405020304" pitchFamily="18" charset="0"/>
                <a:cs typeface="Segoe UI" panose="020B0502040204020203" pitchFamily="34" charset="0"/>
              </a:rPr>
              <a:t> </a:t>
            </a:r>
            <a:endParaRPr lang="en-GB" sz="800" dirty="0">
              <a:latin typeface="Canva Sans" panose="020B0604020202020204" charset="0"/>
              <a:ea typeface="Times New Roman" panose="02020603050405020304" pitchFamily="18" charset="0"/>
            </a:endParaRPr>
          </a:p>
          <a:p>
            <a:pPr marL="171450" indent="-171450" fontAlgn="base">
              <a:spcAft>
                <a:spcPts val="0"/>
              </a:spcAft>
              <a:buFont typeface="Arial" panose="020B0604020202020204" pitchFamily="34" charset="0"/>
              <a:buChar char="•"/>
            </a:pPr>
            <a:r>
              <a:rPr lang="en-GB" sz="800" b="1" dirty="0">
                <a:latin typeface="Canva Sans" panose="020B0604020202020204" charset="0"/>
                <a:ea typeface="Times New Roman" panose="02020603050405020304" pitchFamily="18" charset="0"/>
                <a:cs typeface="Segoe UI" panose="020B0502040204020203" pitchFamily="34" charset="0"/>
              </a:rPr>
              <a:t>Understand the world around them </a:t>
            </a:r>
            <a:r>
              <a:rPr lang="en-GB" sz="800" dirty="0">
                <a:latin typeface="Canva Sans" panose="020B0604020202020204" charset="0"/>
                <a:ea typeface="Times New Roman" panose="02020603050405020304" pitchFamily="18" charset="0"/>
                <a:cs typeface="Segoe UI" panose="020B0502040204020203" pitchFamily="34" charset="0"/>
              </a:rPr>
              <a:t>through experiencing aspects of people who live in our society, different places, different cultures and sense of time through seasons and events that take place  </a:t>
            </a:r>
            <a:endParaRPr lang="en-GB" sz="800" dirty="0">
              <a:latin typeface="Canva Sans" panose="020B0604020202020204" charset="0"/>
              <a:ea typeface="Times New Roman" panose="02020603050405020304" pitchFamily="18" charset="0"/>
            </a:endParaRPr>
          </a:p>
          <a:p>
            <a:pPr marL="171450" indent="-171450" fontAlgn="base">
              <a:spcAft>
                <a:spcPts val="0"/>
              </a:spcAft>
              <a:buFont typeface="Arial" panose="020B0604020202020204" pitchFamily="34" charset="0"/>
              <a:buChar char="•"/>
            </a:pPr>
            <a:r>
              <a:rPr lang="en-GB" sz="800" b="1" dirty="0">
                <a:solidFill>
                  <a:srgbClr val="000000"/>
                </a:solidFill>
                <a:latin typeface="Canva Sans" panose="020B0604020202020204" charset="0"/>
                <a:ea typeface="Times New Roman" panose="02020603050405020304" pitchFamily="18" charset="0"/>
                <a:cs typeface="Calibri" panose="020F0502020204030204" pitchFamily="34" charset="0"/>
              </a:rPr>
              <a:t>Develop </a:t>
            </a:r>
            <a:r>
              <a:rPr lang="en-GB" sz="800" b="1" dirty="0" smtClean="0">
                <a:solidFill>
                  <a:srgbClr val="000000"/>
                </a:solidFill>
                <a:latin typeface="Canva Sans" panose="020B0604020202020204" charset="0"/>
                <a:ea typeface="Times New Roman" panose="02020603050405020304" pitchFamily="18" charset="0"/>
                <a:cs typeface="Calibri" panose="020F0502020204030204" pitchFamily="34" charset="0"/>
              </a:rPr>
              <a:t>learners' </a:t>
            </a:r>
            <a:r>
              <a:rPr lang="en-GB" sz="800" b="1" dirty="0">
                <a:solidFill>
                  <a:srgbClr val="000000"/>
                </a:solidFill>
                <a:latin typeface="Canva Sans" panose="020B0604020202020204" charset="0"/>
                <a:ea typeface="Times New Roman" panose="02020603050405020304" pitchFamily="18" charset="0"/>
                <a:cs typeface="Calibri" panose="020F0502020204030204" pitchFamily="34" charset="0"/>
              </a:rPr>
              <a:t>positive mental health </a:t>
            </a:r>
            <a:r>
              <a:rPr lang="en-GB" sz="800" dirty="0">
                <a:solidFill>
                  <a:srgbClr val="000000"/>
                </a:solidFill>
                <a:latin typeface="Canva Sans" panose="020B0604020202020204" charset="0"/>
                <a:ea typeface="Times New Roman" panose="02020603050405020304" pitchFamily="18" charset="0"/>
                <a:cs typeface="Calibri" panose="020F0502020204030204" pitchFamily="34" charset="0"/>
              </a:rPr>
              <a:t>through fun, engaging and fulfilling experiences that assist their cultural capital</a:t>
            </a:r>
          </a:p>
        </p:txBody>
      </p:sp>
      <p:grpSp>
        <p:nvGrpSpPr>
          <p:cNvPr id="63" name="Group 37"/>
          <p:cNvGrpSpPr/>
          <p:nvPr/>
        </p:nvGrpSpPr>
        <p:grpSpPr>
          <a:xfrm>
            <a:off x="7362175" y="2609005"/>
            <a:ext cx="2208545" cy="1475363"/>
            <a:chOff x="0" y="0"/>
            <a:chExt cx="3126964" cy="1863573"/>
          </a:xfrm>
        </p:grpSpPr>
        <p:grpSp>
          <p:nvGrpSpPr>
            <p:cNvPr id="64" name="Group 38"/>
            <p:cNvGrpSpPr/>
            <p:nvPr/>
          </p:nvGrpSpPr>
          <p:grpSpPr>
            <a:xfrm>
              <a:off x="0" y="0"/>
              <a:ext cx="3126964" cy="1821890"/>
              <a:chOff x="0" y="0"/>
              <a:chExt cx="739856" cy="431069"/>
            </a:xfrm>
          </p:grpSpPr>
          <p:sp>
            <p:nvSpPr>
              <p:cNvPr id="66" name="Freeform 39"/>
              <p:cNvSpPr/>
              <p:nvPr/>
            </p:nvSpPr>
            <p:spPr>
              <a:xfrm>
                <a:off x="0" y="0"/>
                <a:ext cx="739856" cy="431069"/>
              </a:xfrm>
              <a:custGeom>
                <a:avLst/>
                <a:gdLst/>
                <a:ahLst/>
                <a:cxnLst/>
                <a:rect l="l" t="t" r="r" b="b"/>
                <a:pathLst>
                  <a:path w="739856" h="431069">
                    <a:moveTo>
                      <a:pt x="82529" y="0"/>
                    </a:moveTo>
                    <a:lnTo>
                      <a:pt x="657328" y="0"/>
                    </a:lnTo>
                    <a:cubicBezTo>
                      <a:pt x="679216" y="0"/>
                      <a:pt x="700207" y="8695"/>
                      <a:pt x="715684" y="24172"/>
                    </a:cubicBezTo>
                    <a:cubicBezTo>
                      <a:pt x="731161" y="39649"/>
                      <a:pt x="739856" y="60641"/>
                      <a:pt x="739856" y="82529"/>
                    </a:cubicBezTo>
                    <a:lnTo>
                      <a:pt x="739856" y="348540"/>
                    </a:lnTo>
                    <a:cubicBezTo>
                      <a:pt x="739856" y="370428"/>
                      <a:pt x="731161" y="391420"/>
                      <a:pt x="715684" y="406897"/>
                    </a:cubicBezTo>
                    <a:cubicBezTo>
                      <a:pt x="700207" y="422374"/>
                      <a:pt x="679216" y="431069"/>
                      <a:pt x="657328" y="431069"/>
                    </a:cubicBezTo>
                    <a:lnTo>
                      <a:pt x="82529" y="431069"/>
                    </a:lnTo>
                    <a:cubicBezTo>
                      <a:pt x="60641" y="431069"/>
                      <a:pt x="39649" y="422374"/>
                      <a:pt x="24172" y="406897"/>
                    </a:cubicBezTo>
                    <a:cubicBezTo>
                      <a:pt x="8695" y="391420"/>
                      <a:pt x="0" y="370428"/>
                      <a:pt x="0" y="348540"/>
                    </a:cubicBezTo>
                    <a:lnTo>
                      <a:pt x="0" y="82529"/>
                    </a:lnTo>
                    <a:cubicBezTo>
                      <a:pt x="0" y="60641"/>
                      <a:pt x="8695" y="39649"/>
                      <a:pt x="24172" y="24172"/>
                    </a:cubicBezTo>
                    <a:cubicBezTo>
                      <a:pt x="39649" y="8695"/>
                      <a:pt x="60641" y="0"/>
                      <a:pt x="82529" y="0"/>
                    </a:cubicBezTo>
                    <a:close/>
                  </a:path>
                </a:pathLst>
              </a:custGeom>
              <a:solidFill>
                <a:srgbClr val="FFFFFF"/>
              </a:solidFill>
              <a:ln w="19050" cap="rnd">
                <a:solidFill>
                  <a:srgbClr val="000000"/>
                </a:solidFill>
                <a:prstDash val="solid"/>
                <a:round/>
              </a:ln>
            </p:spPr>
          </p:sp>
          <p:sp>
            <p:nvSpPr>
              <p:cNvPr id="67" name="TextBox 40"/>
              <p:cNvSpPr txBox="1"/>
              <p:nvPr/>
            </p:nvSpPr>
            <p:spPr>
              <a:xfrm>
                <a:off x="0" y="-19050"/>
                <a:ext cx="739856" cy="450119"/>
              </a:xfrm>
              <a:prstGeom prst="rect">
                <a:avLst/>
              </a:prstGeom>
            </p:spPr>
            <p:txBody>
              <a:bodyPr lIns="135467" tIns="135467" rIns="135467" bIns="135467" rtlCol="0" anchor="ctr"/>
              <a:lstStyle/>
              <a:p>
                <a:pPr marL="0" lvl="0" indent="0" algn="ctr">
                  <a:lnSpc>
                    <a:spcPts val="1269"/>
                  </a:lnSpc>
                  <a:spcBef>
                    <a:spcPct val="0"/>
                  </a:spcBef>
                </a:pPr>
                <a:endParaRPr/>
              </a:p>
            </p:txBody>
          </p:sp>
        </p:grpSp>
        <p:sp>
          <p:nvSpPr>
            <p:cNvPr id="65" name="TextBox 41"/>
            <p:cNvSpPr txBox="1"/>
            <p:nvPr/>
          </p:nvSpPr>
          <p:spPr>
            <a:xfrm>
              <a:off x="110263" y="158218"/>
              <a:ext cx="2900396" cy="1705355"/>
            </a:xfrm>
            <a:prstGeom prst="rect">
              <a:avLst/>
            </a:prstGeom>
          </p:spPr>
          <p:txBody>
            <a:bodyPr lIns="0" tIns="0" rIns="0" bIns="0" rtlCol="0" anchor="t">
              <a:spAutoFit/>
            </a:bodyPr>
            <a:lstStyle/>
            <a:p>
              <a:pPr algn="ctr">
                <a:lnSpc>
                  <a:spcPts val="932"/>
                </a:lnSpc>
              </a:pPr>
              <a:r>
                <a:rPr lang="en-GB" sz="800" b="1" spc="18" dirty="0">
                  <a:solidFill>
                    <a:srgbClr val="8C52FF"/>
                  </a:solidFill>
                  <a:latin typeface="Canva Sans Bold"/>
                  <a:ea typeface="Canva Sans Bold"/>
                  <a:cs typeface="Canva Sans Bold"/>
                  <a:sym typeface="Canva Sans Bold"/>
                </a:rPr>
                <a:t>It is important that everyone understands that people with profound and multiple learning disabilities have the same rights as every other citizen. We must enable each individual to engage with their world and to achieve their potential so that their lives go beyond being ‘cared for’ to being valued for who they are as people </a:t>
              </a:r>
            </a:p>
            <a:p>
              <a:pPr algn="ctr">
                <a:lnSpc>
                  <a:spcPts val="932"/>
                </a:lnSpc>
              </a:pPr>
              <a:r>
                <a:rPr lang="en-GB" sz="800" b="1" spc="18" dirty="0">
                  <a:solidFill>
                    <a:srgbClr val="8C52FF"/>
                  </a:solidFill>
                  <a:latin typeface="Canva Sans Bold"/>
                  <a:ea typeface="Canva Sans Bold"/>
                  <a:cs typeface="Canva Sans Bold"/>
                  <a:sym typeface="Canva Sans Bold"/>
                </a:rPr>
                <a:t>(</a:t>
              </a:r>
              <a:r>
                <a:rPr lang="en-GB" sz="800" b="1" spc="18" dirty="0" err="1">
                  <a:solidFill>
                    <a:srgbClr val="8C52FF"/>
                  </a:solidFill>
                  <a:latin typeface="Canva Sans Bold"/>
                  <a:ea typeface="Canva Sans Bold"/>
                  <a:cs typeface="Canva Sans Bold"/>
                  <a:sym typeface="Canva Sans Bold"/>
                </a:rPr>
                <a:t>Mencap</a:t>
              </a:r>
              <a:r>
                <a:rPr lang="en-GB" sz="800" b="1" spc="18" dirty="0">
                  <a:solidFill>
                    <a:srgbClr val="8C52FF"/>
                  </a:solidFill>
                  <a:latin typeface="Canva Sans Bold"/>
                  <a:ea typeface="Canva Sans Bold"/>
                  <a:cs typeface="Canva Sans Bold"/>
                  <a:sym typeface="Canva Sans Bold"/>
                </a:rPr>
                <a:t> </a:t>
              </a:r>
              <a:r>
                <a:rPr lang="en-GB" sz="800" b="1" spc="18" dirty="0" err="1">
                  <a:solidFill>
                    <a:srgbClr val="8C52FF"/>
                  </a:solidFill>
                  <a:latin typeface="Canva Sans Bold"/>
                  <a:ea typeface="Canva Sans Bold"/>
                  <a:cs typeface="Canva Sans Bold"/>
                  <a:sym typeface="Canva Sans Bold"/>
                </a:rPr>
                <a:t>pg</a:t>
              </a:r>
              <a:r>
                <a:rPr lang="en-GB" sz="800" b="1" spc="18" dirty="0">
                  <a:solidFill>
                    <a:srgbClr val="8C52FF"/>
                  </a:solidFill>
                  <a:latin typeface="Canva Sans Bold"/>
                  <a:ea typeface="Canva Sans Bold"/>
                  <a:cs typeface="Canva Sans Bold"/>
                  <a:sym typeface="Canva Sans Bold"/>
                </a:rPr>
                <a:t> 8: no date). </a:t>
              </a:r>
              <a:endParaRPr lang="en-US" sz="800" b="1" spc="18" dirty="0">
                <a:solidFill>
                  <a:srgbClr val="8C52FF"/>
                </a:solidFill>
                <a:latin typeface="Canva Sans Bold"/>
                <a:ea typeface="Canva Sans Bold"/>
                <a:cs typeface="Canva Sans Bold"/>
                <a:sym typeface="Canva Sans Bold"/>
              </a:endParaRPr>
            </a:p>
            <a:p>
              <a:pPr algn="l">
                <a:lnSpc>
                  <a:spcPts val="679"/>
                </a:lnSpc>
              </a:pPr>
              <a:endParaRPr lang="en-US" sz="739" b="1" spc="18" dirty="0">
                <a:solidFill>
                  <a:srgbClr val="8C52FF"/>
                </a:solidFill>
                <a:latin typeface="Canva Sans Bold"/>
                <a:ea typeface="Canva Sans Bold"/>
                <a:cs typeface="Canva Sans Bold"/>
                <a:sym typeface="Canva Sans Bold"/>
              </a:endParaRPr>
            </a:p>
          </p:txBody>
        </p:sp>
      </p:grpSp>
      <p:sp>
        <p:nvSpPr>
          <p:cNvPr id="81" name="AutoShape 3"/>
          <p:cNvSpPr/>
          <p:nvPr/>
        </p:nvSpPr>
        <p:spPr>
          <a:xfrm flipH="1" flipV="1">
            <a:off x="1143000" y="4025792"/>
            <a:ext cx="2594275" cy="9525"/>
          </a:xfrm>
          <a:prstGeom prst="line">
            <a:avLst/>
          </a:prstGeom>
          <a:ln w="19050" cap="flat">
            <a:solidFill>
              <a:srgbClr val="000000"/>
            </a:solidFill>
            <a:prstDash val="solid"/>
            <a:headEnd type="none" w="sm" len="sm"/>
            <a:tailEnd type="none" w="sm" len="sm"/>
          </a:ln>
        </p:spPr>
      </p:sp>
      <p:grpSp>
        <p:nvGrpSpPr>
          <p:cNvPr id="82" name="Group 29"/>
          <p:cNvGrpSpPr/>
          <p:nvPr/>
        </p:nvGrpSpPr>
        <p:grpSpPr>
          <a:xfrm>
            <a:off x="1938866" y="3737385"/>
            <a:ext cx="5049582" cy="965602"/>
            <a:chOff x="0" y="0"/>
            <a:chExt cx="1600855" cy="243395"/>
          </a:xfrm>
        </p:grpSpPr>
        <p:sp>
          <p:nvSpPr>
            <p:cNvPr id="83" name="Freeform 30"/>
            <p:cNvSpPr/>
            <p:nvPr/>
          </p:nvSpPr>
          <p:spPr>
            <a:xfrm>
              <a:off x="0" y="0"/>
              <a:ext cx="1600855" cy="243395"/>
            </a:xfrm>
            <a:custGeom>
              <a:avLst/>
              <a:gdLst/>
              <a:ahLst/>
              <a:cxnLst/>
              <a:rect l="l" t="t" r="r" b="b"/>
              <a:pathLst>
                <a:path w="1600855" h="243395">
                  <a:moveTo>
                    <a:pt x="38142" y="0"/>
                  </a:moveTo>
                  <a:lnTo>
                    <a:pt x="1562713" y="0"/>
                  </a:lnTo>
                  <a:cubicBezTo>
                    <a:pt x="1572829" y="0"/>
                    <a:pt x="1582530" y="4018"/>
                    <a:pt x="1589683" y="11171"/>
                  </a:cubicBezTo>
                  <a:cubicBezTo>
                    <a:pt x="1596836" y="18324"/>
                    <a:pt x="1600855" y="28026"/>
                    <a:pt x="1600855" y="38142"/>
                  </a:cubicBezTo>
                  <a:lnTo>
                    <a:pt x="1600855" y="205254"/>
                  </a:lnTo>
                  <a:cubicBezTo>
                    <a:pt x="1600855" y="215370"/>
                    <a:pt x="1596836" y="225071"/>
                    <a:pt x="1589683" y="232224"/>
                  </a:cubicBezTo>
                  <a:cubicBezTo>
                    <a:pt x="1582530" y="239377"/>
                    <a:pt x="1572829" y="243395"/>
                    <a:pt x="1562713" y="243395"/>
                  </a:cubicBezTo>
                  <a:lnTo>
                    <a:pt x="38142" y="243395"/>
                  </a:lnTo>
                  <a:cubicBezTo>
                    <a:pt x="28026" y="243395"/>
                    <a:pt x="18324" y="239377"/>
                    <a:pt x="11171" y="232224"/>
                  </a:cubicBezTo>
                  <a:cubicBezTo>
                    <a:pt x="4018" y="225071"/>
                    <a:pt x="0" y="215370"/>
                    <a:pt x="0" y="205254"/>
                  </a:cubicBezTo>
                  <a:lnTo>
                    <a:pt x="0" y="38142"/>
                  </a:lnTo>
                  <a:cubicBezTo>
                    <a:pt x="0" y="28026"/>
                    <a:pt x="4018" y="18324"/>
                    <a:pt x="11171" y="11171"/>
                  </a:cubicBezTo>
                  <a:cubicBezTo>
                    <a:pt x="18324" y="4018"/>
                    <a:pt x="28026" y="0"/>
                    <a:pt x="38142" y="0"/>
                  </a:cubicBezTo>
                  <a:close/>
                </a:path>
              </a:pathLst>
            </a:custGeom>
            <a:solidFill>
              <a:srgbClr val="FFFFFF"/>
            </a:solidFill>
            <a:ln w="19050" cap="rnd">
              <a:solidFill>
                <a:srgbClr val="000000"/>
              </a:solidFill>
              <a:prstDash val="solid"/>
              <a:round/>
            </a:ln>
          </p:spPr>
        </p:sp>
        <p:sp>
          <p:nvSpPr>
            <p:cNvPr id="84" name="TextBox 31"/>
            <p:cNvSpPr txBox="1"/>
            <p:nvPr/>
          </p:nvSpPr>
          <p:spPr>
            <a:xfrm>
              <a:off x="0" y="-19050"/>
              <a:ext cx="1600855" cy="262445"/>
            </a:xfrm>
            <a:prstGeom prst="rect">
              <a:avLst/>
            </a:prstGeom>
          </p:spPr>
          <p:txBody>
            <a:bodyPr lIns="135467" tIns="135467" rIns="135467" bIns="135467" rtlCol="0" anchor="ctr"/>
            <a:lstStyle/>
            <a:p>
              <a:pPr marL="0" lvl="0" indent="0" algn="ctr">
                <a:lnSpc>
                  <a:spcPts val="1269"/>
                </a:lnSpc>
                <a:spcBef>
                  <a:spcPct val="0"/>
                </a:spcBef>
              </a:pPr>
              <a:endParaRPr/>
            </a:p>
          </p:txBody>
        </p:sp>
      </p:grpSp>
      <p:sp>
        <p:nvSpPr>
          <p:cNvPr id="85" name="TextBox 19"/>
          <p:cNvSpPr txBox="1"/>
          <p:nvPr/>
        </p:nvSpPr>
        <p:spPr>
          <a:xfrm>
            <a:off x="1914000" y="3546392"/>
            <a:ext cx="4944000" cy="115416"/>
          </a:xfrm>
          <a:prstGeom prst="rect">
            <a:avLst/>
          </a:prstGeom>
        </p:spPr>
        <p:txBody>
          <a:bodyPr wrap="square" lIns="0" tIns="0" rIns="0" bIns="0" rtlCol="0" anchor="t">
            <a:spAutoFit/>
          </a:bodyPr>
          <a:lstStyle/>
          <a:p>
            <a:pPr algn="ctr">
              <a:lnSpc>
                <a:spcPts val="896"/>
              </a:lnSpc>
              <a:spcBef>
                <a:spcPct val="0"/>
              </a:spcBef>
            </a:pPr>
            <a:r>
              <a:rPr lang="en-US" sz="700" b="1" dirty="0">
                <a:solidFill>
                  <a:srgbClr val="591E8D"/>
                </a:solidFill>
                <a:latin typeface="Canva Sans Bold"/>
                <a:ea typeface="Canva Sans Bold"/>
                <a:cs typeface="Canva Sans Bold"/>
                <a:sym typeface="Canva Sans Bold"/>
              </a:rPr>
              <a:t>Through the </a:t>
            </a:r>
            <a:r>
              <a:rPr lang="en-US" sz="700" b="1" dirty="0" smtClean="0">
                <a:solidFill>
                  <a:srgbClr val="591E8D"/>
                </a:solidFill>
                <a:latin typeface="Canva Sans Bold"/>
                <a:ea typeface="Canva Sans Bold"/>
                <a:cs typeface="Canva Sans Bold"/>
                <a:sym typeface="Canva Sans Bold"/>
              </a:rPr>
              <a:t>My Interdependence &amp; Self-Care strand</a:t>
            </a:r>
            <a:r>
              <a:rPr lang="en-US" sz="700" b="1" dirty="0">
                <a:solidFill>
                  <a:srgbClr val="591E8D"/>
                </a:solidFill>
                <a:latin typeface="Canva Sans Bold"/>
                <a:ea typeface="Canva Sans Bold"/>
                <a:cs typeface="Canva Sans Bold"/>
                <a:sym typeface="Canva Sans Bold"/>
              </a:rPr>
              <a:t>, pupils with PMLD will be supported to develop their ability to:   </a:t>
            </a:r>
          </a:p>
        </p:txBody>
      </p:sp>
      <p:sp>
        <p:nvSpPr>
          <p:cNvPr id="86" name="Rectangle 85"/>
          <p:cNvSpPr/>
          <p:nvPr/>
        </p:nvSpPr>
        <p:spPr>
          <a:xfrm>
            <a:off x="1938866" y="3753316"/>
            <a:ext cx="4919134" cy="954107"/>
          </a:xfrm>
          <a:prstGeom prst="rect">
            <a:avLst/>
          </a:prstGeom>
        </p:spPr>
        <p:txBody>
          <a:bodyPr wrap="square">
            <a:spAutoFit/>
          </a:bodyPr>
          <a:lstStyle/>
          <a:p>
            <a:pPr marL="171450" lvl="0" indent="-171450" fontAlgn="base">
              <a:buFont typeface="Arial" panose="020B0604020202020204" pitchFamily="34" charset="0"/>
              <a:buChar char="•"/>
            </a:pPr>
            <a:r>
              <a:rPr lang="en-GB" sz="800" b="1" dirty="0">
                <a:solidFill>
                  <a:prstClr val="black"/>
                </a:solidFill>
                <a:latin typeface="Canva Sans" panose="020B0604020202020204" charset="0"/>
              </a:rPr>
              <a:t>Be aware, engage and actively </a:t>
            </a:r>
            <a:r>
              <a:rPr lang="en-GB" sz="800" b="1" dirty="0" smtClean="0">
                <a:solidFill>
                  <a:prstClr val="black"/>
                </a:solidFill>
                <a:latin typeface="Canva Sans" panose="020B0604020202020204" charset="0"/>
              </a:rPr>
              <a:t>participate</a:t>
            </a:r>
            <a:r>
              <a:rPr lang="en-GB" sz="800" dirty="0" smtClean="0">
                <a:solidFill>
                  <a:prstClr val="black"/>
                </a:solidFill>
                <a:latin typeface="Canva Sans" panose="020B0604020202020204" charset="0"/>
              </a:rPr>
              <a:t> </a:t>
            </a:r>
            <a:r>
              <a:rPr lang="en-GB" sz="800" dirty="0">
                <a:solidFill>
                  <a:prstClr val="black"/>
                </a:solidFill>
                <a:latin typeface="Canva Sans" panose="020B0604020202020204" charset="0"/>
              </a:rPr>
              <a:t>within interdependent care routines </a:t>
            </a:r>
          </a:p>
          <a:p>
            <a:pPr marL="171450" lvl="0" indent="-171450" fontAlgn="base">
              <a:buFont typeface="Arial" panose="020B0604020202020204" pitchFamily="34" charset="0"/>
              <a:buChar char="•"/>
            </a:pPr>
            <a:r>
              <a:rPr lang="en-GB" sz="800" b="1" dirty="0">
                <a:solidFill>
                  <a:prstClr val="black"/>
                </a:solidFill>
                <a:latin typeface="Canva Sans" panose="020B0604020202020204" charset="0"/>
              </a:rPr>
              <a:t>Develop independence </a:t>
            </a:r>
            <a:r>
              <a:rPr lang="en-GB" sz="800" dirty="0">
                <a:solidFill>
                  <a:prstClr val="black"/>
                </a:solidFill>
                <a:latin typeface="Canva Sans" panose="020B0604020202020204" charset="0"/>
              </a:rPr>
              <a:t>within interdependent care routines</a:t>
            </a:r>
          </a:p>
          <a:p>
            <a:pPr marL="171450" lvl="0" indent="-171450" fontAlgn="base">
              <a:buFont typeface="Arial" panose="020B0604020202020204" pitchFamily="34" charset="0"/>
              <a:buChar char="•"/>
            </a:pPr>
            <a:r>
              <a:rPr lang="en-GB" sz="800" b="1" dirty="0">
                <a:solidFill>
                  <a:prstClr val="black"/>
                </a:solidFill>
                <a:latin typeface="Canva Sans" panose="020B0604020202020204" charset="0"/>
              </a:rPr>
              <a:t>Develop awareness </a:t>
            </a:r>
            <a:r>
              <a:rPr lang="en-GB" sz="800" dirty="0">
                <a:solidFill>
                  <a:prstClr val="black"/>
                </a:solidFill>
                <a:latin typeface="Canva Sans" panose="020B0604020202020204" charset="0"/>
              </a:rPr>
              <a:t>of identity, their body, how it changes</a:t>
            </a:r>
          </a:p>
          <a:p>
            <a:pPr marL="171450" lvl="0" indent="-171450" fontAlgn="base">
              <a:buFont typeface="Arial" panose="020B0604020202020204" pitchFamily="34" charset="0"/>
              <a:buChar char="•"/>
            </a:pPr>
            <a:r>
              <a:rPr lang="en-GB" sz="800" b="1" dirty="0">
                <a:solidFill>
                  <a:prstClr val="black"/>
                </a:solidFill>
                <a:latin typeface="Canva Sans" panose="020B0604020202020204" charset="0"/>
              </a:rPr>
              <a:t>Develop awareness </a:t>
            </a:r>
            <a:r>
              <a:rPr lang="en-GB" sz="800" dirty="0">
                <a:solidFill>
                  <a:prstClr val="black"/>
                </a:solidFill>
                <a:latin typeface="Canva Sans" panose="020B0604020202020204" charset="0"/>
              </a:rPr>
              <a:t>of having positive relationships and keeping safe</a:t>
            </a:r>
          </a:p>
          <a:p>
            <a:pPr marL="171450" lvl="0" indent="-171450" fontAlgn="base">
              <a:buFont typeface="Arial" panose="020B0604020202020204" pitchFamily="34" charset="0"/>
              <a:buChar char="•"/>
            </a:pPr>
            <a:r>
              <a:rPr lang="en-GB" sz="800" b="1" dirty="0">
                <a:solidFill>
                  <a:prstClr val="black"/>
                </a:solidFill>
                <a:latin typeface="Canva Sans" panose="020B0604020202020204" charset="0"/>
              </a:rPr>
              <a:t>Develop yes, no, stop and more communications</a:t>
            </a:r>
            <a:r>
              <a:rPr lang="en-GB" sz="800" dirty="0">
                <a:solidFill>
                  <a:prstClr val="black"/>
                </a:solidFill>
                <a:latin typeface="Canva Sans" panose="020B0604020202020204" charset="0"/>
              </a:rPr>
              <a:t> within practical contexts</a:t>
            </a:r>
          </a:p>
          <a:p>
            <a:pPr marL="171450" lvl="0" indent="-171450" fontAlgn="base">
              <a:buFont typeface="Arial" panose="020B0604020202020204" pitchFamily="34" charset="0"/>
              <a:buChar char="•"/>
            </a:pPr>
            <a:r>
              <a:rPr lang="en-GB" sz="800" b="1" dirty="0">
                <a:solidFill>
                  <a:prstClr val="black"/>
                </a:solidFill>
                <a:latin typeface="Canva Sans" panose="020B0604020202020204" charset="0"/>
              </a:rPr>
              <a:t>Develop pupils’ positive emotional engagement </a:t>
            </a:r>
            <a:r>
              <a:rPr lang="en-GB" sz="800" dirty="0">
                <a:solidFill>
                  <a:prstClr val="black"/>
                </a:solidFill>
                <a:latin typeface="Canva Sans" panose="020B0604020202020204" charset="0"/>
              </a:rPr>
              <a:t>with activities, routines and interactions </a:t>
            </a:r>
          </a:p>
          <a:p>
            <a:pPr marL="171450" lvl="0" indent="-171450" fontAlgn="base">
              <a:buFont typeface="Arial" panose="020B0604020202020204" pitchFamily="34" charset="0"/>
              <a:buChar char="•"/>
            </a:pPr>
            <a:r>
              <a:rPr lang="en-GB" sz="800" b="1" dirty="0" smtClean="0">
                <a:solidFill>
                  <a:prstClr val="black"/>
                </a:solidFill>
                <a:latin typeface="Canva Sans" panose="020B0604020202020204" charset="0"/>
              </a:rPr>
              <a:t>Develop learners’ </a:t>
            </a:r>
            <a:r>
              <a:rPr lang="en-GB" sz="800" b="1" dirty="0">
                <a:solidFill>
                  <a:prstClr val="black"/>
                </a:solidFill>
                <a:latin typeface="Canva Sans" panose="020B0604020202020204" charset="0"/>
              </a:rPr>
              <a:t>wellbeing, positive health and mental health</a:t>
            </a:r>
          </a:p>
        </p:txBody>
      </p:sp>
      <p:cxnSp>
        <p:nvCxnSpPr>
          <p:cNvPr id="88" name="Straight Connector 87"/>
          <p:cNvCxnSpPr>
            <a:endCxn id="98" idx="1"/>
          </p:cNvCxnSpPr>
          <p:nvPr/>
        </p:nvCxnSpPr>
        <p:spPr>
          <a:xfrm>
            <a:off x="462497" y="2891517"/>
            <a:ext cx="0" cy="2292394"/>
          </a:xfrm>
          <a:prstGeom prst="line">
            <a:avLst/>
          </a:prstGeom>
          <a:ln w="19050"/>
        </p:spPr>
        <p:style>
          <a:lnRef idx="1">
            <a:schemeClr val="dk1"/>
          </a:lnRef>
          <a:fillRef idx="0">
            <a:schemeClr val="dk1"/>
          </a:fillRef>
          <a:effectRef idx="0">
            <a:schemeClr val="dk1"/>
          </a:effectRef>
          <a:fontRef idx="minor">
            <a:schemeClr val="tx1"/>
          </a:fontRef>
        </p:style>
      </p:cxnSp>
      <p:grpSp>
        <p:nvGrpSpPr>
          <p:cNvPr id="93" name="Group 33"/>
          <p:cNvGrpSpPr/>
          <p:nvPr/>
        </p:nvGrpSpPr>
        <p:grpSpPr>
          <a:xfrm>
            <a:off x="668641" y="4986181"/>
            <a:ext cx="1483076" cy="392034"/>
            <a:chOff x="0" y="0"/>
            <a:chExt cx="878024" cy="303111"/>
          </a:xfrm>
        </p:grpSpPr>
        <p:sp>
          <p:nvSpPr>
            <p:cNvPr id="94" name="Freeform 34"/>
            <p:cNvSpPr/>
            <p:nvPr/>
          </p:nvSpPr>
          <p:spPr>
            <a:xfrm>
              <a:off x="0" y="0"/>
              <a:ext cx="878024" cy="303111"/>
            </a:xfrm>
            <a:custGeom>
              <a:avLst/>
              <a:gdLst/>
              <a:ahLst/>
              <a:cxnLst/>
              <a:rect l="l" t="t" r="r" b="b"/>
              <a:pathLst>
                <a:path w="878024" h="303111">
                  <a:moveTo>
                    <a:pt x="133754" y="0"/>
                  </a:moveTo>
                  <a:lnTo>
                    <a:pt x="744270" y="0"/>
                  </a:lnTo>
                  <a:cubicBezTo>
                    <a:pt x="779744" y="0"/>
                    <a:pt x="813764" y="14092"/>
                    <a:pt x="838848" y="39176"/>
                  </a:cubicBezTo>
                  <a:cubicBezTo>
                    <a:pt x="863932" y="64259"/>
                    <a:pt x="878024" y="98280"/>
                    <a:pt x="878024" y="133754"/>
                  </a:cubicBezTo>
                  <a:lnTo>
                    <a:pt x="878024" y="169357"/>
                  </a:lnTo>
                  <a:cubicBezTo>
                    <a:pt x="878024" y="243227"/>
                    <a:pt x="818140" y="303111"/>
                    <a:pt x="744270" y="303111"/>
                  </a:cubicBezTo>
                  <a:lnTo>
                    <a:pt x="133754" y="303111"/>
                  </a:lnTo>
                  <a:cubicBezTo>
                    <a:pt x="98280" y="303111"/>
                    <a:pt x="64259" y="289019"/>
                    <a:pt x="39176" y="263935"/>
                  </a:cubicBezTo>
                  <a:cubicBezTo>
                    <a:pt x="14092" y="238852"/>
                    <a:pt x="0" y="204831"/>
                    <a:pt x="0" y="169357"/>
                  </a:cubicBezTo>
                  <a:lnTo>
                    <a:pt x="0" y="133754"/>
                  </a:lnTo>
                  <a:cubicBezTo>
                    <a:pt x="0" y="98280"/>
                    <a:pt x="14092" y="64259"/>
                    <a:pt x="39176" y="39176"/>
                  </a:cubicBezTo>
                  <a:cubicBezTo>
                    <a:pt x="64259" y="14092"/>
                    <a:pt x="98280" y="0"/>
                    <a:pt x="133754" y="0"/>
                  </a:cubicBezTo>
                  <a:close/>
                </a:path>
              </a:pathLst>
            </a:custGeom>
            <a:solidFill>
              <a:srgbClr val="591E8D"/>
            </a:solidFill>
            <a:ln w="19050" cap="rnd">
              <a:solidFill>
                <a:srgbClr val="000000"/>
              </a:solidFill>
              <a:prstDash val="solid"/>
              <a:round/>
            </a:ln>
          </p:spPr>
        </p:sp>
        <p:sp>
          <p:nvSpPr>
            <p:cNvPr id="95" name="TextBox 35"/>
            <p:cNvSpPr txBox="1"/>
            <p:nvPr/>
          </p:nvSpPr>
          <p:spPr>
            <a:xfrm>
              <a:off x="0" y="-19050"/>
              <a:ext cx="878024" cy="322161"/>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96" name="TextBox 55"/>
          <p:cNvSpPr txBox="1"/>
          <p:nvPr/>
        </p:nvSpPr>
        <p:spPr>
          <a:xfrm>
            <a:off x="819848" y="5036200"/>
            <a:ext cx="1180662" cy="291996"/>
          </a:xfrm>
          <a:prstGeom prst="rect">
            <a:avLst/>
          </a:prstGeom>
        </p:spPr>
        <p:txBody>
          <a:bodyPr lIns="0" tIns="0" rIns="0" bIns="0" rtlCol="0" anchor="t">
            <a:spAutoFit/>
          </a:bodyPr>
          <a:lstStyle/>
          <a:p>
            <a:pPr algn="ctr">
              <a:lnSpc>
                <a:spcPts val="1131"/>
              </a:lnSpc>
            </a:pPr>
            <a:r>
              <a:rPr lang="en-US" sz="983" dirty="0">
                <a:solidFill>
                  <a:srgbClr val="F4F2EB"/>
                </a:solidFill>
                <a:latin typeface="More Sugar"/>
                <a:ea typeface="More Sugar"/>
                <a:cs typeface="More Sugar"/>
                <a:sym typeface="More Sugar"/>
              </a:rPr>
              <a:t>CURRICULUM </a:t>
            </a:r>
          </a:p>
          <a:p>
            <a:pPr algn="ctr">
              <a:lnSpc>
                <a:spcPts val="1131"/>
              </a:lnSpc>
            </a:pPr>
            <a:r>
              <a:rPr lang="en-US" sz="983" dirty="0">
                <a:solidFill>
                  <a:srgbClr val="F4F2EB"/>
                </a:solidFill>
                <a:latin typeface="More Sugar"/>
                <a:ea typeface="More Sugar"/>
                <a:cs typeface="More Sugar"/>
                <a:sym typeface="More Sugar"/>
              </a:rPr>
              <a:t>IMPLEMENTATION</a:t>
            </a:r>
          </a:p>
        </p:txBody>
      </p:sp>
      <p:grpSp>
        <p:nvGrpSpPr>
          <p:cNvPr id="99" name="Group 21"/>
          <p:cNvGrpSpPr/>
          <p:nvPr/>
        </p:nvGrpSpPr>
        <p:grpSpPr>
          <a:xfrm>
            <a:off x="2404038" y="4989939"/>
            <a:ext cx="7027115" cy="600807"/>
            <a:chOff x="0" y="0"/>
            <a:chExt cx="2324686" cy="204739"/>
          </a:xfrm>
        </p:grpSpPr>
        <p:sp>
          <p:nvSpPr>
            <p:cNvPr id="100" name="Freeform 22"/>
            <p:cNvSpPr/>
            <p:nvPr/>
          </p:nvSpPr>
          <p:spPr>
            <a:xfrm>
              <a:off x="0" y="0"/>
              <a:ext cx="2324686" cy="204739"/>
            </a:xfrm>
            <a:custGeom>
              <a:avLst/>
              <a:gdLst/>
              <a:ahLst/>
              <a:cxnLst/>
              <a:rect l="l" t="t" r="r" b="b"/>
              <a:pathLst>
                <a:path w="2324686" h="204739">
                  <a:moveTo>
                    <a:pt x="26266" y="0"/>
                  </a:moveTo>
                  <a:lnTo>
                    <a:pt x="2298420" y="0"/>
                  </a:lnTo>
                  <a:cubicBezTo>
                    <a:pt x="2305386" y="0"/>
                    <a:pt x="2312067" y="2767"/>
                    <a:pt x="2316993" y="7693"/>
                  </a:cubicBezTo>
                  <a:cubicBezTo>
                    <a:pt x="2321919" y="12619"/>
                    <a:pt x="2324686" y="19300"/>
                    <a:pt x="2324686" y="26266"/>
                  </a:cubicBezTo>
                  <a:lnTo>
                    <a:pt x="2324686" y="178473"/>
                  </a:lnTo>
                  <a:cubicBezTo>
                    <a:pt x="2324686" y="185439"/>
                    <a:pt x="2321919" y="192120"/>
                    <a:pt x="2316993" y="197046"/>
                  </a:cubicBezTo>
                  <a:cubicBezTo>
                    <a:pt x="2312067" y="201972"/>
                    <a:pt x="2305386" y="204739"/>
                    <a:pt x="2298420" y="204739"/>
                  </a:cubicBezTo>
                  <a:lnTo>
                    <a:pt x="26266" y="204739"/>
                  </a:lnTo>
                  <a:cubicBezTo>
                    <a:pt x="19300" y="204739"/>
                    <a:pt x="12619" y="201972"/>
                    <a:pt x="7693" y="197046"/>
                  </a:cubicBezTo>
                  <a:cubicBezTo>
                    <a:pt x="2767" y="192120"/>
                    <a:pt x="0" y="185439"/>
                    <a:pt x="0" y="178473"/>
                  </a:cubicBezTo>
                  <a:lnTo>
                    <a:pt x="0" y="26266"/>
                  </a:lnTo>
                  <a:cubicBezTo>
                    <a:pt x="0" y="19300"/>
                    <a:pt x="2767" y="12619"/>
                    <a:pt x="7693" y="7693"/>
                  </a:cubicBezTo>
                  <a:cubicBezTo>
                    <a:pt x="12619" y="2767"/>
                    <a:pt x="19300" y="0"/>
                    <a:pt x="26266" y="0"/>
                  </a:cubicBezTo>
                  <a:close/>
                </a:path>
              </a:pathLst>
            </a:custGeom>
            <a:solidFill>
              <a:srgbClr val="FFFFFF"/>
            </a:solidFill>
            <a:ln w="19050" cap="rnd">
              <a:solidFill>
                <a:srgbClr val="000000"/>
              </a:solidFill>
              <a:prstDash val="solid"/>
              <a:round/>
            </a:ln>
          </p:spPr>
        </p:sp>
        <p:sp>
          <p:nvSpPr>
            <p:cNvPr id="101" name="TextBox 23"/>
            <p:cNvSpPr txBox="1"/>
            <p:nvPr/>
          </p:nvSpPr>
          <p:spPr>
            <a:xfrm>
              <a:off x="0" y="-19050"/>
              <a:ext cx="2324686" cy="223789"/>
            </a:xfrm>
            <a:prstGeom prst="rect">
              <a:avLst/>
            </a:prstGeom>
          </p:spPr>
          <p:txBody>
            <a:bodyPr lIns="135467" tIns="135467" rIns="135467" bIns="135467" rtlCol="0" anchor="ctr"/>
            <a:lstStyle/>
            <a:p>
              <a:pPr marL="0" lvl="0" indent="0" algn="ctr">
                <a:lnSpc>
                  <a:spcPts val="1269"/>
                </a:lnSpc>
                <a:spcBef>
                  <a:spcPct val="0"/>
                </a:spcBef>
              </a:pPr>
              <a:endParaRPr/>
            </a:p>
          </p:txBody>
        </p:sp>
      </p:grpSp>
      <p:sp>
        <p:nvSpPr>
          <p:cNvPr id="102" name="Rectangle 101"/>
          <p:cNvSpPr/>
          <p:nvPr/>
        </p:nvSpPr>
        <p:spPr>
          <a:xfrm>
            <a:off x="2404038" y="5005841"/>
            <a:ext cx="6954920" cy="553998"/>
          </a:xfrm>
          <a:prstGeom prst="rect">
            <a:avLst/>
          </a:prstGeom>
        </p:spPr>
        <p:txBody>
          <a:bodyPr wrap="square">
            <a:spAutoFit/>
          </a:bodyPr>
          <a:lstStyle/>
          <a:p>
            <a:pPr marL="171450" lvl="0" indent="-171450">
              <a:lnSpc>
                <a:spcPts val="931"/>
              </a:lnSpc>
              <a:buFont typeface="Arial" panose="020B0604020202020204" pitchFamily="34" charset="0"/>
              <a:buChar char="•"/>
            </a:pPr>
            <a:r>
              <a:rPr lang="en-US" sz="800" spc="18" dirty="0">
                <a:solidFill>
                  <a:srgbClr val="242424"/>
                </a:solidFill>
                <a:latin typeface="Canva Sans"/>
                <a:ea typeface="Canva Sans"/>
                <a:cs typeface="Canva Sans"/>
                <a:sym typeface="Canva Sans"/>
              </a:rPr>
              <a:t>There </a:t>
            </a:r>
            <a:r>
              <a:rPr lang="en-US" sz="800" spc="18" dirty="0" smtClean="0">
                <a:solidFill>
                  <a:srgbClr val="242424"/>
                </a:solidFill>
                <a:latin typeface="Canva Sans"/>
                <a:ea typeface="Canva Sans"/>
                <a:cs typeface="Canva Sans"/>
                <a:sym typeface="Canva Sans"/>
              </a:rPr>
              <a:t>are three </a:t>
            </a:r>
            <a:r>
              <a:rPr lang="en-US" sz="800" spc="18" dirty="0">
                <a:solidFill>
                  <a:srgbClr val="242424"/>
                </a:solidFill>
                <a:latin typeface="Canva Sans"/>
                <a:ea typeface="Canva Sans"/>
                <a:cs typeface="Canva Sans"/>
                <a:sym typeface="Canva Sans"/>
              </a:rPr>
              <a:t>key aspects of </a:t>
            </a:r>
            <a:r>
              <a:rPr lang="en-US" sz="800" spc="18" dirty="0" smtClean="0">
                <a:solidFill>
                  <a:srgbClr val="242424"/>
                </a:solidFill>
                <a:latin typeface="Canva Sans"/>
                <a:ea typeface="Canva Sans"/>
                <a:cs typeface="Canva Sans"/>
                <a:sym typeface="Canva Sans"/>
              </a:rPr>
              <a:t>Social and Emotional Wellbeing that </a:t>
            </a:r>
            <a:r>
              <a:rPr lang="en-US" sz="800" spc="18" dirty="0">
                <a:solidFill>
                  <a:srgbClr val="242424"/>
                </a:solidFill>
                <a:latin typeface="Canva Sans"/>
                <a:ea typeface="Canva Sans"/>
                <a:cs typeface="Canva Sans"/>
                <a:sym typeface="Canva Sans"/>
              </a:rPr>
              <a:t>are developed </a:t>
            </a:r>
            <a:r>
              <a:rPr lang="en-US" sz="800" spc="18" dirty="0" smtClean="0">
                <a:solidFill>
                  <a:srgbClr val="242424"/>
                </a:solidFill>
                <a:latin typeface="Canva Sans"/>
                <a:ea typeface="Canva Sans"/>
                <a:cs typeface="Canva Sans"/>
                <a:sym typeface="Canva Sans"/>
              </a:rPr>
              <a:t>within </a:t>
            </a:r>
            <a:r>
              <a:rPr lang="en-US" sz="800" spc="18" dirty="0">
                <a:solidFill>
                  <a:srgbClr val="242424"/>
                </a:solidFill>
                <a:latin typeface="Canva Sans"/>
                <a:ea typeface="Canva Sans"/>
                <a:cs typeface="Canva Sans"/>
                <a:sym typeface="Canva Sans"/>
              </a:rPr>
              <a:t>My Community and </a:t>
            </a:r>
            <a:r>
              <a:rPr lang="en-US" sz="800" spc="18" dirty="0" smtClean="0">
                <a:solidFill>
                  <a:srgbClr val="242424"/>
                </a:solidFill>
                <a:latin typeface="Canva Sans"/>
                <a:ea typeface="Canva Sans"/>
                <a:cs typeface="Canva Sans"/>
                <a:sym typeface="Canva Sans"/>
              </a:rPr>
              <a:t>Lifestyle. These are; </a:t>
            </a:r>
            <a:r>
              <a:rPr lang="en-US" sz="800" b="1" spc="18" dirty="0" smtClean="0">
                <a:solidFill>
                  <a:srgbClr val="242424"/>
                </a:solidFill>
                <a:latin typeface="Canva Sans"/>
                <a:ea typeface="Canva Sans"/>
                <a:cs typeface="Canva Sans"/>
                <a:sym typeface="Canva Sans"/>
              </a:rPr>
              <a:t>Understanding Myself, Understanding My Community and Understanding The World Around Me. </a:t>
            </a:r>
          </a:p>
          <a:p>
            <a:pPr marL="171450" lvl="0" indent="-171450">
              <a:lnSpc>
                <a:spcPts val="931"/>
              </a:lnSpc>
              <a:buFont typeface="Arial" panose="020B0604020202020204" pitchFamily="34" charset="0"/>
              <a:buChar char="•"/>
            </a:pPr>
            <a:r>
              <a:rPr lang="en-US" sz="800" spc="18" dirty="0" smtClean="0">
                <a:solidFill>
                  <a:srgbClr val="242424"/>
                </a:solidFill>
                <a:latin typeface="Canva Sans"/>
                <a:ea typeface="Canva Sans"/>
                <a:cs typeface="Canva Sans"/>
                <a:sym typeface="Canva Sans"/>
              </a:rPr>
              <a:t>There are two key aspects of Social and Emotional Wellbeing that are developed within My Interdependence and Self-Care. These are; </a:t>
            </a:r>
            <a:r>
              <a:rPr lang="en-US" sz="800" b="1" spc="18" dirty="0" smtClean="0">
                <a:solidFill>
                  <a:srgbClr val="242424"/>
                </a:solidFill>
                <a:latin typeface="Canva Sans"/>
                <a:ea typeface="Canva Sans"/>
                <a:cs typeface="Canva Sans"/>
                <a:sym typeface="Canva Sans"/>
              </a:rPr>
              <a:t>Self-care and Relationships Education. </a:t>
            </a:r>
            <a:endParaRPr lang="en-US" sz="800" b="1" spc="18" dirty="0">
              <a:solidFill>
                <a:srgbClr val="242424"/>
              </a:solidFill>
              <a:latin typeface="Canva Sans"/>
              <a:ea typeface="Canva Sans"/>
              <a:cs typeface="Canva Sans"/>
              <a:sym typeface="Canva Sans"/>
            </a:endParaRPr>
          </a:p>
        </p:txBody>
      </p:sp>
      <p:sp>
        <p:nvSpPr>
          <p:cNvPr id="104" name="TextBox 22"/>
          <p:cNvSpPr txBox="1"/>
          <p:nvPr/>
        </p:nvSpPr>
        <p:spPr>
          <a:xfrm>
            <a:off x="533400" y="387930"/>
            <a:ext cx="2160591" cy="268501"/>
          </a:xfrm>
          <a:prstGeom prst="rect">
            <a:avLst/>
          </a:prstGeom>
        </p:spPr>
        <p:txBody>
          <a:bodyPr lIns="0" tIns="0" rIns="0" bIns="0" rtlCol="0" anchor="t">
            <a:spAutoFit/>
          </a:bodyPr>
          <a:lstStyle/>
          <a:p>
            <a:pPr algn="ctr">
              <a:lnSpc>
                <a:spcPts val="2051"/>
              </a:lnSpc>
            </a:pPr>
            <a:r>
              <a:rPr lang="en-US" sz="1783" dirty="0" smtClean="0">
                <a:solidFill>
                  <a:srgbClr val="591E8D"/>
                </a:solidFill>
                <a:latin typeface="More Sugar"/>
                <a:ea typeface="More Sugar"/>
                <a:cs typeface="More Sugar"/>
                <a:sym typeface="More Sugar"/>
              </a:rPr>
              <a:t>ASPIRE </a:t>
            </a:r>
            <a:r>
              <a:rPr lang="en-US" sz="1783" dirty="0">
                <a:solidFill>
                  <a:srgbClr val="591E8D"/>
                </a:solidFill>
                <a:latin typeface="More Sugar"/>
                <a:ea typeface="More Sugar"/>
                <a:cs typeface="More Sugar"/>
                <a:sym typeface="More Sugar"/>
              </a:rPr>
              <a:t>PATHWAY</a:t>
            </a:r>
          </a:p>
        </p:txBody>
      </p:sp>
    </p:spTree>
    <p:extLst>
      <p:ext uri="{BB962C8B-B14F-4D97-AF65-F5344CB8AC3E}">
        <p14:creationId xmlns:p14="http://schemas.microsoft.com/office/powerpoint/2010/main" val="2800919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AutoShape 4"/>
          <p:cNvSpPr/>
          <p:nvPr/>
        </p:nvSpPr>
        <p:spPr>
          <a:xfrm flipH="1">
            <a:off x="8761362" y="3297905"/>
            <a:ext cx="611" cy="1262897"/>
          </a:xfrm>
          <a:prstGeom prst="line">
            <a:avLst/>
          </a:prstGeom>
          <a:ln w="19050" cap="flat">
            <a:solidFill>
              <a:srgbClr val="000000"/>
            </a:solidFill>
            <a:prstDash val="solid"/>
            <a:headEnd type="none" w="sm" len="sm"/>
            <a:tailEnd type="none" w="sm" len="sm"/>
          </a:ln>
        </p:spPr>
      </p:sp>
      <p:sp>
        <p:nvSpPr>
          <p:cNvPr id="201" name="AutoShape 4"/>
          <p:cNvSpPr/>
          <p:nvPr/>
        </p:nvSpPr>
        <p:spPr>
          <a:xfrm>
            <a:off x="1303138" y="3076481"/>
            <a:ext cx="0" cy="881174"/>
          </a:xfrm>
          <a:prstGeom prst="line">
            <a:avLst/>
          </a:prstGeom>
          <a:ln w="19050" cap="flat">
            <a:solidFill>
              <a:srgbClr val="000000"/>
            </a:solidFill>
            <a:prstDash val="solid"/>
            <a:headEnd type="none" w="sm" len="sm"/>
            <a:tailEnd type="none" w="sm" len="sm"/>
          </a:ln>
        </p:spPr>
      </p:sp>
      <p:sp>
        <p:nvSpPr>
          <p:cNvPr id="193" name="AutoShape 3"/>
          <p:cNvSpPr/>
          <p:nvPr/>
        </p:nvSpPr>
        <p:spPr>
          <a:xfrm flipH="1" flipV="1">
            <a:off x="590333" y="3288709"/>
            <a:ext cx="4892007" cy="11237"/>
          </a:xfrm>
          <a:prstGeom prst="line">
            <a:avLst/>
          </a:prstGeom>
          <a:ln w="19050" cap="flat">
            <a:solidFill>
              <a:srgbClr val="000000"/>
            </a:solidFill>
            <a:prstDash val="solid"/>
            <a:headEnd type="none" w="sm" len="sm"/>
            <a:tailEnd type="none" w="sm" len="sm"/>
          </a:ln>
        </p:spPr>
      </p:sp>
      <p:sp>
        <p:nvSpPr>
          <p:cNvPr id="194" name="AutoShape 3"/>
          <p:cNvSpPr/>
          <p:nvPr/>
        </p:nvSpPr>
        <p:spPr>
          <a:xfrm flipH="1">
            <a:off x="684558" y="3879239"/>
            <a:ext cx="3611455" cy="19245"/>
          </a:xfrm>
          <a:prstGeom prst="line">
            <a:avLst/>
          </a:prstGeom>
          <a:ln w="19050" cap="flat">
            <a:solidFill>
              <a:srgbClr val="000000"/>
            </a:solidFill>
            <a:prstDash val="solid"/>
            <a:headEnd type="none" w="sm" len="sm"/>
            <a:tailEnd type="none" w="sm" len="sm"/>
          </a:ln>
        </p:spPr>
      </p:sp>
      <p:sp>
        <p:nvSpPr>
          <p:cNvPr id="190" name="AutoShape 4"/>
          <p:cNvSpPr/>
          <p:nvPr/>
        </p:nvSpPr>
        <p:spPr>
          <a:xfrm flipH="1">
            <a:off x="3356069" y="2616649"/>
            <a:ext cx="611" cy="1262897"/>
          </a:xfrm>
          <a:prstGeom prst="line">
            <a:avLst/>
          </a:prstGeom>
          <a:ln w="19050" cap="flat">
            <a:solidFill>
              <a:srgbClr val="000000"/>
            </a:solidFill>
            <a:prstDash val="solid"/>
            <a:headEnd type="none" w="sm" len="sm"/>
            <a:tailEnd type="none" w="sm" len="sm"/>
          </a:ln>
        </p:spPr>
      </p:sp>
      <p:sp>
        <p:nvSpPr>
          <p:cNvPr id="4" name="AutoShape 4"/>
          <p:cNvSpPr/>
          <p:nvPr/>
        </p:nvSpPr>
        <p:spPr>
          <a:xfrm>
            <a:off x="470664" y="1203540"/>
            <a:ext cx="776" cy="5177650"/>
          </a:xfrm>
          <a:prstGeom prst="line">
            <a:avLst/>
          </a:prstGeom>
          <a:ln w="19050" cap="flat">
            <a:solidFill>
              <a:srgbClr val="000000"/>
            </a:solidFill>
            <a:prstDash val="solid"/>
            <a:headEnd type="none" w="sm" len="sm"/>
            <a:tailEnd type="none" w="sm" len="sm"/>
          </a:ln>
        </p:spPr>
      </p:sp>
      <p:sp>
        <p:nvSpPr>
          <p:cNvPr id="5" name="Freeform 5"/>
          <p:cNvSpPr/>
          <p:nvPr/>
        </p:nvSpPr>
        <p:spPr>
          <a:xfrm>
            <a:off x="6884398" y="118662"/>
            <a:ext cx="2451434" cy="612858"/>
          </a:xfrm>
          <a:custGeom>
            <a:avLst/>
            <a:gdLst/>
            <a:ahLst/>
            <a:cxnLst/>
            <a:rect l="l" t="t" r="r" b="b"/>
            <a:pathLst>
              <a:path w="2451434" h="612858">
                <a:moveTo>
                  <a:pt x="0" y="0"/>
                </a:moveTo>
                <a:lnTo>
                  <a:pt x="2451433" y="0"/>
                </a:lnTo>
                <a:lnTo>
                  <a:pt x="2451433" y="612858"/>
                </a:lnTo>
                <a:lnTo>
                  <a:pt x="0" y="612858"/>
                </a:lnTo>
                <a:lnTo>
                  <a:pt x="0" y="0"/>
                </a:lnTo>
                <a:close/>
              </a:path>
            </a:pathLst>
          </a:custGeom>
          <a:blipFill>
            <a:blip r:embed="rId2"/>
            <a:stretch>
              <a:fillRect/>
            </a:stretch>
          </a:blipFill>
        </p:spPr>
      </p:sp>
      <p:sp>
        <p:nvSpPr>
          <p:cNvPr id="9" name="AutoShape 9"/>
          <p:cNvSpPr/>
          <p:nvPr/>
        </p:nvSpPr>
        <p:spPr>
          <a:xfrm flipH="1">
            <a:off x="445623" y="5077997"/>
            <a:ext cx="7907492" cy="66262"/>
          </a:xfrm>
          <a:prstGeom prst="line">
            <a:avLst/>
          </a:prstGeom>
          <a:ln w="19050" cap="flat">
            <a:solidFill>
              <a:srgbClr val="000000"/>
            </a:solidFill>
            <a:prstDash val="solid"/>
            <a:headEnd type="none" w="sm" len="sm"/>
            <a:tailEnd type="none" w="sm" len="sm"/>
          </a:ln>
        </p:spPr>
      </p:sp>
      <p:sp>
        <p:nvSpPr>
          <p:cNvPr id="10" name="AutoShape 10"/>
          <p:cNvSpPr/>
          <p:nvPr/>
        </p:nvSpPr>
        <p:spPr>
          <a:xfrm flipH="1">
            <a:off x="464751" y="1203540"/>
            <a:ext cx="2552783" cy="0"/>
          </a:xfrm>
          <a:prstGeom prst="line">
            <a:avLst/>
          </a:prstGeom>
          <a:ln w="19050" cap="flat">
            <a:solidFill>
              <a:srgbClr val="000000"/>
            </a:solidFill>
            <a:prstDash val="solid"/>
            <a:headEnd type="none" w="sm" len="sm"/>
            <a:tailEnd type="none" w="sm" len="sm"/>
          </a:ln>
        </p:spPr>
      </p:sp>
      <p:grpSp>
        <p:nvGrpSpPr>
          <p:cNvPr id="11" name="Group 11"/>
          <p:cNvGrpSpPr/>
          <p:nvPr/>
        </p:nvGrpSpPr>
        <p:grpSpPr>
          <a:xfrm>
            <a:off x="627770" y="980116"/>
            <a:ext cx="1028588" cy="492980"/>
            <a:chOff x="0" y="0"/>
            <a:chExt cx="624117" cy="299126"/>
          </a:xfrm>
        </p:grpSpPr>
        <p:sp>
          <p:nvSpPr>
            <p:cNvPr id="12" name="Freeform 12"/>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13" name="TextBox 13"/>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4" name="AutoShape 14"/>
          <p:cNvSpPr/>
          <p:nvPr/>
        </p:nvSpPr>
        <p:spPr>
          <a:xfrm flipH="1">
            <a:off x="2847526" y="1236131"/>
            <a:ext cx="2552783" cy="0"/>
          </a:xfrm>
          <a:prstGeom prst="line">
            <a:avLst/>
          </a:prstGeom>
          <a:ln w="19050" cap="flat">
            <a:solidFill>
              <a:srgbClr val="000000"/>
            </a:solidFill>
            <a:prstDash val="solid"/>
            <a:headEnd type="none" w="sm" len="sm"/>
            <a:tailEnd type="none" w="sm" len="sm"/>
          </a:ln>
        </p:spPr>
      </p:sp>
      <p:sp>
        <p:nvSpPr>
          <p:cNvPr id="35" name="TextBox 35"/>
          <p:cNvSpPr txBox="1"/>
          <p:nvPr/>
        </p:nvSpPr>
        <p:spPr>
          <a:xfrm>
            <a:off x="3711387" y="2825912"/>
            <a:ext cx="651619" cy="631943"/>
          </a:xfrm>
          <a:prstGeom prst="rect">
            <a:avLst/>
          </a:prstGeom>
        </p:spPr>
        <p:txBody>
          <a:bodyPr lIns="50800" tIns="50800" rIns="50800" bIns="50800" rtlCol="0" anchor="ctr"/>
          <a:lstStyle/>
          <a:p>
            <a:pPr algn="ctr">
              <a:lnSpc>
                <a:spcPts val="1248"/>
              </a:lnSpc>
            </a:pPr>
            <a:endParaRPr/>
          </a:p>
        </p:txBody>
      </p:sp>
      <p:grpSp>
        <p:nvGrpSpPr>
          <p:cNvPr id="55" name="Group 55"/>
          <p:cNvGrpSpPr/>
          <p:nvPr/>
        </p:nvGrpSpPr>
        <p:grpSpPr>
          <a:xfrm>
            <a:off x="627770" y="4514472"/>
            <a:ext cx="1278330" cy="912767"/>
            <a:chOff x="-16339" y="-19050"/>
            <a:chExt cx="775653" cy="488109"/>
          </a:xfrm>
        </p:grpSpPr>
        <p:sp>
          <p:nvSpPr>
            <p:cNvPr id="56" name="Freeform 56"/>
            <p:cNvSpPr/>
            <p:nvPr/>
          </p:nvSpPr>
          <p:spPr>
            <a:xfrm>
              <a:off x="-16339" y="169933"/>
              <a:ext cx="775653"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57" name="TextBox 57"/>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62" name="Group 62"/>
          <p:cNvGrpSpPr/>
          <p:nvPr/>
        </p:nvGrpSpPr>
        <p:grpSpPr>
          <a:xfrm>
            <a:off x="474507" y="6146515"/>
            <a:ext cx="2598857" cy="492980"/>
            <a:chOff x="38512" y="0"/>
            <a:chExt cx="3465143" cy="657307"/>
          </a:xfrm>
        </p:grpSpPr>
        <p:sp>
          <p:nvSpPr>
            <p:cNvPr id="63" name="AutoShape 63"/>
            <p:cNvSpPr/>
            <p:nvPr/>
          </p:nvSpPr>
          <p:spPr>
            <a:xfrm flipH="1">
              <a:off x="38512" y="289759"/>
              <a:ext cx="3465143" cy="3053"/>
            </a:xfrm>
            <a:prstGeom prst="line">
              <a:avLst/>
            </a:prstGeom>
            <a:ln w="25400" cap="flat">
              <a:solidFill>
                <a:srgbClr val="000000"/>
              </a:solidFill>
              <a:prstDash val="solid"/>
              <a:headEnd type="none" w="sm" len="sm"/>
              <a:tailEnd type="none" w="sm" len="sm"/>
            </a:ln>
          </p:spPr>
        </p:sp>
        <p:grpSp>
          <p:nvGrpSpPr>
            <p:cNvPr id="64" name="Group 64"/>
            <p:cNvGrpSpPr/>
            <p:nvPr/>
          </p:nvGrpSpPr>
          <p:grpSpPr>
            <a:xfrm>
              <a:off x="290120" y="0"/>
              <a:ext cx="1371450" cy="657307"/>
              <a:chOff x="0" y="0"/>
              <a:chExt cx="624117" cy="299126"/>
            </a:xfrm>
          </p:grpSpPr>
          <p:sp>
            <p:nvSpPr>
              <p:cNvPr id="65" name="Freeform 65"/>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66" name="TextBox 66"/>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67" name="TextBox 67"/>
            <p:cNvSpPr txBox="1"/>
            <p:nvPr/>
          </p:nvSpPr>
          <p:spPr>
            <a:xfrm>
              <a:off x="322956" y="216539"/>
              <a:ext cx="1305777" cy="198828"/>
            </a:xfrm>
            <a:prstGeom prst="rect">
              <a:avLst/>
            </a:prstGeom>
          </p:spPr>
          <p:txBody>
            <a:bodyPr lIns="0" tIns="0" rIns="0" bIns="0" rtlCol="0" anchor="t">
              <a:spAutoFit/>
            </a:bodyPr>
            <a:lstStyle/>
            <a:p>
              <a:pPr algn="ctr">
                <a:lnSpc>
                  <a:spcPts val="1131"/>
                </a:lnSpc>
              </a:pPr>
              <a:r>
                <a:rPr lang="en-US" sz="983">
                  <a:solidFill>
                    <a:srgbClr val="F4F2EB"/>
                  </a:solidFill>
                  <a:latin typeface="More Sugar"/>
                  <a:ea typeface="More Sugar"/>
                  <a:cs typeface="More Sugar"/>
                  <a:sym typeface="More Sugar"/>
                </a:rPr>
                <a:t>IMPACT</a:t>
              </a:r>
            </a:p>
          </p:txBody>
        </p:sp>
      </p:grpSp>
      <p:grpSp>
        <p:nvGrpSpPr>
          <p:cNvPr id="68" name="Group 68"/>
          <p:cNvGrpSpPr/>
          <p:nvPr/>
        </p:nvGrpSpPr>
        <p:grpSpPr>
          <a:xfrm>
            <a:off x="1810464" y="5482699"/>
            <a:ext cx="7743645" cy="1299101"/>
            <a:chOff x="0" y="0"/>
            <a:chExt cx="1873389" cy="581801"/>
          </a:xfrm>
        </p:grpSpPr>
        <p:sp>
          <p:nvSpPr>
            <p:cNvPr id="69" name="Freeform 69"/>
            <p:cNvSpPr/>
            <p:nvPr/>
          </p:nvSpPr>
          <p:spPr>
            <a:xfrm>
              <a:off x="0" y="0"/>
              <a:ext cx="1873389" cy="581801"/>
            </a:xfrm>
            <a:custGeom>
              <a:avLst/>
              <a:gdLst/>
              <a:ahLst/>
              <a:cxnLst/>
              <a:rect l="l" t="t" r="r" b="b"/>
              <a:pathLst>
                <a:path w="1873389" h="581801">
                  <a:moveTo>
                    <a:pt x="32593" y="0"/>
                  </a:moveTo>
                  <a:lnTo>
                    <a:pt x="1840796" y="0"/>
                  </a:lnTo>
                  <a:cubicBezTo>
                    <a:pt x="1858797" y="0"/>
                    <a:pt x="1873389" y="14592"/>
                    <a:pt x="1873389" y="32593"/>
                  </a:cubicBezTo>
                  <a:lnTo>
                    <a:pt x="1873389" y="549208"/>
                  </a:lnTo>
                  <a:cubicBezTo>
                    <a:pt x="1873389" y="567209"/>
                    <a:pt x="1858797" y="581801"/>
                    <a:pt x="1840796" y="581801"/>
                  </a:cubicBezTo>
                  <a:lnTo>
                    <a:pt x="32593" y="581801"/>
                  </a:lnTo>
                  <a:cubicBezTo>
                    <a:pt x="23949" y="581801"/>
                    <a:pt x="15659" y="578368"/>
                    <a:pt x="9546" y="572255"/>
                  </a:cubicBezTo>
                  <a:cubicBezTo>
                    <a:pt x="3434" y="566143"/>
                    <a:pt x="0" y="557853"/>
                    <a:pt x="0" y="549208"/>
                  </a:cubicBezTo>
                  <a:lnTo>
                    <a:pt x="0" y="32593"/>
                  </a:lnTo>
                  <a:cubicBezTo>
                    <a:pt x="0" y="14592"/>
                    <a:pt x="14592" y="0"/>
                    <a:pt x="32593" y="0"/>
                  </a:cubicBezTo>
                  <a:close/>
                </a:path>
              </a:pathLst>
            </a:custGeom>
            <a:solidFill>
              <a:srgbClr val="FFFFFF"/>
            </a:solidFill>
            <a:ln w="19050" cap="rnd">
              <a:solidFill>
                <a:srgbClr val="000000"/>
              </a:solidFill>
              <a:prstDash val="solid"/>
              <a:round/>
            </a:ln>
          </p:spPr>
        </p:sp>
        <p:sp>
          <p:nvSpPr>
            <p:cNvPr id="70" name="TextBox 70"/>
            <p:cNvSpPr txBox="1"/>
            <p:nvPr/>
          </p:nvSpPr>
          <p:spPr>
            <a:xfrm>
              <a:off x="0" y="-19050"/>
              <a:ext cx="1873389" cy="600851"/>
            </a:xfrm>
            <a:prstGeom prst="rect">
              <a:avLst/>
            </a:prstGeom>
          </p:spPr>
          <p:txBody>
            <a:bodyPr lIns="135467" tIns="135467" rIns="135467" bIns="135467" rtlCol="0" anchor="ctr"/>
            <a:lstStyle/>
            <a:p>
              <a:pPr marL="0" lvl="0" indent="0" algn="ctr">
                <a:lnSpc>
                  <a:spcPts val="1269"/>
                </a:lnSpc>
                <a:spcBef>
                  <a:spcPct val="0"/>
                </a:spcBef>
              </a:pPr>
              <a:endParaRPr/>
            </a:p>
          </p:txBody>
        </p:sp>
      </p:grpSp>
      <p:sp>
        <p:nvSpPr>
          <p:cNvPr id="71" name="AutoShape 71"/>
          <p:cNvSpPr/>
          <p:nvPr/>
        </p:nvSpPr>
        <p:spPr>
          <a:xfrm flipH="1">
            <a:off x="470664" y="2017715"/>
            <a:ext cx="5388528" cy="0"/>
          </a:xfrm>
          <a:prstGeom prst="line">
            <a:avLst/>
          </a:prstGeom>
          <a:ln w="19050" cap="flat">
            <a:solidFill>
              <a:srgbClr val="000000"/>
            </a:solidFill>
            <a:prstDash val="solid"/>
            <a:headEnd type="none" w="sm" len="sm"/>
            <a:tailEnd type="none" w="sm" len="sm"/>
          </a:ln>
        </p:spPr>
      </p:sp>
      <p:grpSp>
        <p:nvGrpSpPr>
          <p:cNvPr id="72" name="Group 72"/>
          <p:cNvGrpSpPr/>
          <p:nvPr/>
        </p:nvGrpSpPr>
        <p:grpSpPr>
          <a:xfrm>
            <a:off x="4517262" y="1742463"/>
            <a:ext cx="5017528" cy="684069"/>
            <a:chOff x="0" y="0"/>
            <a:chExt cx="1421152" cy="184977"/>
          </a:xfrm>
        </p:grpSpPr>
        <p:sp>
          <p:nvSpPr>
            <p:cNvPr id="73" name="Freeform 73"/>
            <p:cNvSpPr/>
            <p:nvPr/>
          </p:nvSpPr>
          <p:spPr>
            <a:xfrm>
              <a:off x="0" y="0"/>
              <a:ext cx="1421152" cy="184977"/>
            </a:xfrm>
            <a:custGeom>
              <a:avLst/>
              <a:gdLst/>
              <a:ahLst/>
              <a:cxnLst/>
              <a:rect l="l" t="t" r="r" b="b"/>
              <a:pathLst>
                <a:path w="1421152" h="184977">
                  <a:moveTo>
                    <a:pt x="42965" y="0"/>
                  </a:moveTo>
                  <a:lnTo>
                    <a:pt x="1378187" y="0"/>
                  </a:lnTo>
                  <a:cubicBezTo>
                    <a:pt x="1389582" y="0"/>
                    <a:pt x="1400510" y="4527"/>
                    <a:pt x="1408568" y="12584"/>
                  </a:cubicBezTo>
                  <a:cubicBezTo>
                    <a:pt x="1416625" y="20641"/>
                    <a:pt x="1421152" y="31570"/>
                    <a:pt x="1421152" y="42965"/>
                  </a:cubicBezTo>
                  <a:lnTo>
                    <a:pt x="1421152" y="142013"/>
                  </a:lnTo>
                  <a:cubicBezTo>
                    <a:pt x="1421152" y="153408"/>
                    <a:pt x="1416625" y="164336"/>
                    <a:pt x="1408568" y="172393"/>
                  </a:cubicBezTo>
                  <a:cubicBezTo>
                    <a:pt x="1400510" y="180451"/>
                    <a:pt x="1389582" y="184977"/>
                    <a:pt x="1378187" y="184977"/>
                  </a:cubicBezTo>
                  <a:lnTo>
                    <a:pt x="42965" y="184977"/>
                  </a:lnTo>
                  <a:cubicBezTo>
                    <a:pt x="31570" y="184977"/>
                    <a:pt x="20641" y="180451"/>
                    <a:pt x="12584" y="172393"/>
                  </a:cubicBezTo>
                  <a:cubicBezTo>
                    <a:pt x="4527" y="164336"/>
                    <a:pt x="0" y="153408"/>
                    <a:pt x="0" y="142013"/>
                  </a:cubicBezTo>
                  <a:lnTo>
                    <a:pt x="0" y="42965"/>
                  </a:lnTo>
                  <a:cubicBezTo>
                    <a:pt x="0" y="31570"/>
                    <a:pt x="4527" y="20641"/>
                    <a:pt x="12584" y="12584"/>
                  </a:cubicBezTo>
                  <a:cubicBezTo>
                    <a:pt x="20641" y="4527"/>
                    <a:pt x="31570" y="0"/>
                    <a:pt x="42965" y="0"/>
                  </a:cubicBezTo>
                  <a:close/>
                </a:path>
              </a:pathLst>
            </a:custGeom>
            <a:solidFill>
              <a:srgbClr val="FFFFFF"/>
            </a:solidFill>
            <a:ln w="19050" cap="rnd">
              <a:solidFill>
                <a:srgbClr val="000000"/>
              </a:solidFill>
              <a:prstDash val="solid"/>
              <a:round/>
            </a:ln>
          </p:spPr>
        </p:sp>
        <p:sp>
          <p:nvSpPr>
            <p:cNvPr id="74" name="TextBox 74"/>
            <p:cNvSpPr txBox="1"/>
            <p:nvPr/>
          </p:nvSpPr>
          <p:spPr>
            <a:xfrm>
              <a:off x="0" y="-19050"/>
              <a:ext cx="1421152" cy="204027"/>
            </a:xfrm>
            <a:prstGeom prst="rect">
              <a:avLst/>
            </a:prstGeom>
          </p:spPr>
          <p:txBody>
            <a:bodyPr lIns="135467" tIns="135467" rIns="135467" bIns="135467" rtlCol="0" anchor="ctr"/>
            <a:lstStyle/>
            <a:p>
              <a:pPr marL="0" lvl="0" indent="0" algn="ctr">
                <a:lnSpc>
                  <a:spcPts val="1269"/>
                </a:lnSpc>
                <a:spcBef>
                  <a:spcPct val="0"/>
                </a:spcBef>
              </a:pPr>
              <a:endParaRPr/>
            </a:p>
          </p:txBody>
        </p:sp>
      </p:grpSp>
      <p:grpSp>
        <p:nvGrpSpPr>
          <p:cNvPr id="75" name="Group 75"/>
          <p:cNvGrpSpPr/>
          <p:nvPr/>
        </p:nvGrpSpPr>
        <p:grpSpPr>
          <a:xfrm>
            <a:off x="1818918" y="960484"/>
            <a:ext cx="7715872" cy="679097"/>
            <a:chOff x="0" y="0"/>
            <a:chExt cx="2434155" cy="253858"/>
          </a:xfrm>
        </p:grpSpPr>
        <p:sp>
          <p:nvSpPr>
            <p:cNvPr id="76" name="Freeform 76"/>
            <p:cNvSpPr/>
            <p:nvPr/>
          </p:nvSpPr>
          <p:spPr>
            <a:xfrm>
              <a:off x="0" y="0"/>
              <a:ext cx="2434155" cy="253858"/>
            </a:xfrm>
            <a:custGeom>
              <a:avLst/>
              <a:gdLst/>
              <a:ahLst/>
              <a:cxnLst/>
              <a:rect l="l" t="t" r="r" b="b"/>
              <a:pathLst>
                <a:path w="2434155" h="253858">
                  <a:moveTo>
                    <a:pt x="25084" y="0"/>
                  </a:moveTo>
                  <a:lnTo>
                    <a:pt x="2409071" y="0"/>
                  </a:lnTo>
                  <a:cubicBezTo>
                    <a:pt x="2415723" y="0"/>
                    <a:pt x="2422104" y="2643"/>
                    <a:pt x="2426808" y="7347"/>
                  </a:cubicBezTo>
                  <a:cubicBezTo>
                    <a:pt x="2431512" y="12051"/>
                    <a:pt x="2434155" y="18432"/>
                    <a:pt x="2434155" y="25084"/>
                  </a:cubicBezTo>
                  <a:lnTo>
                    <a:pt x="2434155" y="228773"/>
                  </a:lnTo>
                  <a:cubicBezTo>
                    <a:pt x="2434155" y="235426"/>
                    <a:pt x="2431512" y="241806"/>
                    <a:pt x="2426808" y="246511"/>
                  </a:cubicBezTo>
                  <a:cubicBezTo>
                    <a:pt x="2422104" y="251215"/>
                    <a:pt x="2415723" y="253858"/>
                    <a:pt x="2409071" y="253858"/>
                  </a:cubicBezTo>
                  <a:lnTo>
                    <a:pt x="25084" y="253858"/>
                  </a:lnTo>
                  <a:cubicBezTo>
                    <a:pt x="18432" y="253858"/>
                    <a:pt x="12051" y="251215"/>
                    <a:pt x="7347" y="246511"/>
                  </a:cubicBezTo>
                  <a:cubicBezTo>
                    <a:pt x="2643" y="241806"/>
                    <a:pt x="0" y="235426"/>
                    <a:pt x="0" y="228773"/>
                  </a:cubicBezTo>
                  <a:lnTo>
                    <a:pt x="0" y="25084"/>
                  </a:lnTo>
                  <a:cubicBezTo>
                    <a:pt x="0" y="18432"/>
                    <a:pt x="2643" y="12051"/>
                    <a:pt x="7347" y="7347"/>
                  </a:cubicBezTo>
                  <a:cubicBezTo>
                    <a:pt x="12051" y="2643"/>
                    <a:pt x="18432" y="0"/>
                    <a:pt x="25084" y="0"/>
                  </a:cubicBezTo>
                  <a:close/>
                </a:path>
              </a:pathLst>
            </a:custGeom>
            <a:solidFill>
              <a:srgbClr val="FFFFFF"/>
            </a:solidFill>
            <a:ln w="19050" cap="rnd">
              <a:solidFill>
                <a:srgbClr val="000000"/>
              </a:solidFill>
              <a:prstDash val="solid"/>
              <a:round/>
            </a:ln>
          </p:spPr>
        </p:sp>
        <p:sp>
          <p:nvSpPr>
            <p:cNvPr id="77" name="TextBox 77"/>
            <p:cNvSpPr txBox="1"/>
            <p:nvPr/>
          </p:nvSpPr>
          <p:spPr>
            <a:xfrm>
              <a:off x="0" y="-19050"/>
              <a:ext cx="2434155" cy="272908"/>
            </a:xfrm>
            <a:prstGeom prst="rect">
              <a:avLst/>
            </a:prstGeom>
          </p:spPr>
          <p:txBody>
            <a:bodyPr lIns="135467" tIns="135467" rIns="135467" bIns="135467" rtlCol="0" anchor="ctr"/>
            <a:lstStyle/>
            <a:p>
              <a:pPr marL="0" lvl="0" indent="0" algn="ctr">
                <a:lnSpc>
                  <a:spcPts val="1269"/>
                </a:lnSpc>
                <a:spcBef>
                  <a:spcPct val="0"/>
                </a:spcBef>
              </a:pPr>
              <a:endParaRPr/>
            </a:p>
          </p:txBody>
        </p:sp>
      </p:grpSp>
      <p:grpSp>
        <p:nvGrpSpPr>
          <p:cNvPr id="82" name="Group 82"/>
          <p:cNvGrpSpPr/>
          <p:nvPr/>
        </p:nvGrpSpPr>
        <p:grpSpPr>
          <a:xfrm>
            <a:off x="609706" y="1774679"/>
            <a:ext cx="1076576" cy="492980"/>
            <a:chOff x="0" y="0"/>
            <a:chExt cx="624117" cy="299126"/>
          </a:xfrm>
        </p:grpSpPr>
        <p:sp>
          <p:nvSpPr>
            <p:cNvPr id="83" name="Freeform 83"/>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84" name="TextBox 84"/>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5" name="TextBox 85"/>
          <p:cNvSpPr txBox="1"/>
          <p:nvPr/>
        </p:nvSpPr>
        <p:spPr>
          <a:xfrm>
            <a:off x="445623" y="1937563"/>
            <a:ext cx="1411932" cy="149121"/>
          </a:xfrm>
          <a:prstGeom prst="rect">
            <a:avLst/>
          </a:prstGeom>
        </p:spPr>
        <p:txBody>
          <a:bodyPr lIns="0" tIns="0" rIns="0" bIns="0" rtlCol="0" anchor="t">
            <a:spAutoFit/>
          </a:bodyPr>
          <a:lstStyle/>
          <a:p>
            <a:pPr algn="ctr">
              <a:lnSpc>
                <a:spcPts val="1131"/>
              </a:lnSpc>
            </a:pPr>
            <a:r>
              <a:rPr lang="en-US" sz="983" dirty="0">
                <a:solidFill>
                  <a:srgbClr val="F4F2EB"/>
                </a:solidFill>
                <a:latin typeface="More Sugar"/>
                <a:ea typeface="More Sugar"/>
                <a:cs typeface="More Sugar"/>
                <a:sym typeface="More Sugar"/>
              </a:rPr>
              <a:t>KEYSTAGES</a:t>
            </a:r>
          </a:p>
        </p:txBody>
      </p:sp>
      <p:grpSp>
        <p:nvGrpSpPr>
          <p:cNvPr id="86" name="Group 86"/>
          <p:cNvGrpSpPr/>
          <p:nvPr/>
        </p:nvGrpSpPr>
        <p:grpSpPr>
          <a:xfrm>
            <a:off x="1857555" y="1750048"/>
            <a:ext cx="2362004" cy="660864"/>
            <a:chOff x="0" y="0"/>
            <a:chExt cx="745150" cy="172184"/>
          </a:xfrm>
        </p:grpSpPr>
        <p:sp>
          <p:nvSpPr>
            <p:cNvPr id="87" name="Freeform 87"/>
            <p:cNvSpPr/>
            <p:nvPr/>
          </p:nvSpPr>
          <p:spPr>
            <a:xfrm>
              <a:off x="0" y="0"/>
              <a:ext cx="745150" cy="172184"/>
            </a:xfrm>
            <a:custGeom>
              <a:avLst/>
              <a:gdLst/>
              <a:ahLst/>
              <a:cxnLst/>
              <a:rect l="l" t="t" r="r" b="b"/>
              <a:pathLst>
                <a:path w="745150" h="172184">
                  <a:moveTo>
                    <a:pt x="81942" y="0"/>
                  </a:moveTo>
                  <a:lnTo>
                    <a:pt x="663208" y="0"/>
                  </a:lnTo>
                  <a:cubicBezTo>
                    <a:pt x="708463" y="0"/>
                    <a:pt x="745150" y="36687"/>
                    <a:pt x="745150" y="81942"/>
                  </a:cubicBezTo>
                  <a:lnTo>
                    <a:pt x="745150" y="90242"/>
                  </a:lnTo>
                  <a:cubicBezTo>
                    <a:pt x="745150" y="135497"/>
                    <a:pt x="708463" y="172184"/>
                    <a:pt x="663208" y="172184"/>
                  </a:cubicBezTo>
                  <a:lnTo>
                    <a:pt x="81942" y="172184"/>
                  </a:lnTo>
                  <a:cubicBezTo>
                    <a:pt x="36687" y="172184"/>
                    <a:pt x="0" y="135497"/>
                    <a:pt x="0" y="90242"/>
                  </a:cubicBezTo>
                  <a:lnTo>
                    <a:pt x="0" y="81942"/>
                  </a:lnTo>
                  <a:cubicBezTo>
                    <a:pt x="0" y="36687"/>
                    <a:pt x="36687" y="0"/>
                    <a:pt x="81942" y="0"/>
                  </a:cubicBezTo>
                  <a:close/>
                </a:path>
              </a:pathLst>
            </a:custGeom>
            <a:solidFill>
              <a:srgbClr val="FFFFFF"/>
            </a:solidFill>
            <a:ln w="19050" cap="rnd">
              <a:solidFill>
                <a:srgbClr val="000000"/>
              </a:solidFill>
              <a:prstDash val="solid"/>
              <a:round/>
            </a:ln>
          </p:spPr>
        </p:sp>
        <p:sp>
          <p:nvSpPr>
            <p:cNvPr id="88" name="TextBox 88"/>
            <p:cNvSpPr txBox="1"/>
            <p:nvPr/>
          </p:nvSpPr>
          <p:spPr>
            <a:xfrm>
              <a:off x="0" y="-19050"/>
              <a:ext cx="745150" cy="191234"/>
            </a:xfrm>
            <a:prstGeom prst="rect">
              <a:avLst/>
            </a:prstGeom>
          </p:spPr>
          <p:txBody>
            <a:bodyPr lIns="135467" tIns="135467" rIns="135467" bIns="135467" rtlCol="0" anchor="ctr"/>
            <a:lstStyle/>
            <a:p>
              <a:pPr marL="0" lvl="0" indent="0" algn="ctr">
                <a:lnSpc>
                  <a:spcPts val="1269"/>
                </a:lnSpc>
                <a:spcBef>
                  <a:spcPct val="0"/>
                </a:spcBef>
              </a:pPr>
              <a:endParaRPr/>
            </a:p>
          </p:txBody>
        </p:sp>
      </p:grpSp>
      <p:sp>
        <p:nvSpPr>
          <p:cNvPr id="89" name="TextBox 89"/>
          <p:cNvSpPr txBox="1"/>
          <p:nvPr/>
        </p:nvSpPr>
        <p:spPr>
          <a:xfrm>
            <a:off x="731520" y="1125862"/>
            <a:ext cx="821089" cy="248766"/>
          </a:xfrm>
          <a:prstGeom prst="rect">
            <a:avLst/>
          </a:prstGeom>
        </p:spPr>
        <p:txBody>
          <a:bodyPr lIns="0" tIns="0" rIns="0" bIns="0" rtlCol="0" anchor="t">
            <a:spAutoFit/>
          </a:bodyPr>
          <a:lstStyle/>
          <a:p>
            <a:pPr algn="ctr">
              <a:lnSpc>
                <a:spcPts val="1016"/>
              </a:lnSpc>
            </a:pPr>
            <a:r>
              <a:rPr lang="en-US" sz="883">
                <a:solidFill>
                  <a:srgbClr val="F4F2EB"/>
                </a:solidFill>
                <a:latin typeface="More Sugar"/>
                <a:ea typeface="More Sugar"/>
                <a:cs typeface="More Sugar"/>
                <a:sym typeface="More Sugar"/>
              </a:rPr>
              <a:t>LINKS TO EHCP’S </a:t>
            </a:r>
          </a:p>
        </p:txBody>
      </p:sp>
      <p:sp>
        <p:nvSpPr>
          <p:cNvPr id="95" name="TextBox 95"/>
          <p:cNvSpPr txBox="1"/>
          <p:nvPr/>
        </p:nvSpPr>
        <p:spPr>
          <a:xfrm>
            <a:off x="2037908" y="1803749"/>
            <a:ext cx="2084629" cy="692497"/>
          </a:xfrm>
          <a:prstGeom prst="rect">
            <a:avLst/>
          </a:prstGeom>
        </p:spPr>
        <p:txBody>
          <a:bodyPr wrap="square" lIns="0" tIns="0" rIns="0" bIns="0" rtlCol="0" anchor="t">
            <a:spAutoFit/>
          </a:bodyPr>
          <a:lstStyle/>
          <a:p>
            <a:pPr algn="l">
              <a:lnSpc>
                <a:spcPts val="916"/>
              </a:lnSpc>
            </a:pPr>
            <a:r>
              <a:rPr lang="en-US" sz="727" spc="18" dirty="0" smtClean="0">
                <a:solidFill>
                  <a:srgbClr val="000000"/>
                </a:solidFill>
                <a:latin typeface="Canva Sans"/>
                <a:ea typeface="Canva Sans"/>
                <a:cs typeface="Canva Sans"/>
                <a:sym typeface="Canva Sans"/>
              </a:rPr>
              <a:t>Process based activities </a:t>
            </a:r>
            <a:r>
              <a:rPr lang="en-US" sz="727" spc="18" dirty="0">
                <a:solidFill>
                  <a:srgbClr val="000000"/>
                </a:solidFill>
                <a:latin typeface="Canva Sans"/>
                <a:ea typeface="Canva Sans"/>
                <a:cs typeface="Canva Sans"/>
                <a:sym typeface="Canva Sans"/>
              </a:rPr>
              <a:t>are taught continuously throughout the key stages. Pupils will further develop skills in relation to their individual targets </a:t>
            </a:r>
            <a:r>
              <a:rPr lang="en-US" sz="727" spc="18" dirty="0" smtClean="0">
                <a:solidFill>
                  <a:srgbClr val="000000"/>
                </a:solidFill>
                <a:latin typeface="Canva Sans"/>
                <a:ea typeface="Canva Sans"/>
                <a:cs typeface="Canva Sans"/>
                <a:sym typeface="Canva Sans"/>
              </a:rPr>
              <a:t>and level of engagement.</a:t>
            </a:r>
            <a:endParaRPr lang="en-US" sz="727" spc="18" dirty="0">
              <a:solidFill>
                <a:srgbClr val="000000"/>
              </a:solidFill>
              <a:latin typeface="Canva Sans"/>
              <a:ea typeface="Canva Sans"/>
              <a:cs typeface="Canva Sans"/>
              <a:sym typeface="Canva Sans"/>
            </a:endParaRPr>
          </a:p>
          <a:p>
            <a:pPr algn="l">
              <a:lnSpc>
                <a:spcPts val="916"/>
              </a:lnSpc>
            </a:pPr>
            <a:endParaRPr lang="en-US" sz="727" spc="18" dirty="0">
              <a:solidFill>
                <a:srgbClr val="000000"/>
              </a:solidFill>
              <a:latin typeface="Canva Sans"/>
              <a:ea typeface="Canva Sans"/>
              <a:cs typeface="Canva Sans"/>
              <a:sym typeface="Canva Sans"/>
            </a:endParaRPr>
          </a:p>
        </p:txBody>
      </p:sp>
      <p:sp>
        <p:nvSpPr>
          <p:cNvPr id="96" name="TextBox 96"/>
          <p:cNvSpPr txBox="1"/>
          <p:nvPr/>
        </p:nvSpPr>
        <p:spPr>
          <a:xfrm>
            <a:off x="4672315" y="1804973"/>
            <a:ext cx="4776485" cy="577081"/>
          </a:xfrm>
          <a:prstGeom prst="rect">
            <a:avLst/>
          </a:prstGeom>
        </p:spPr>
        <p:txBody>
          <a:bodyPr wrap="square" lIns="0" tIns="0" rIns="0" bIns="0" rtlCol="0" anchor="t">
            <a:spAutoFit/>
          </a:bodyPr>
          <a:lstStyle/>
          <a:p>
            <a:pPr algn="l">
              <a:lnSpc>
                <a:spcPts val="916"/>
              </a:lnSpc>
            </a:pPr>
            <a:r>
              <a:rPr lang="en-US" sz="727" spc="18" dirty="0">
                <a:solidFill>
                  <a:srgbClr val="000000"/>
                </a:solidFill>
                <a:latin typeface="Canva Sans"/>
                <a:ea typeface="Canva Sans"/>
                <a:cs typeface="Canva Sans"/>
                <a:sym typeface="Canva Sans"/>
              </a:rPr>
              <a:t>Some </a:t>
            </a:r>
            <a:r>
              <a:rPr lang="en-US" sz="727" spc="18" dirty="0" smtClean="0">
                <a:solidFill>
                  <a:srgbClr val="000000"/>
                </a:solidFill>
                <a:latin typeface="Canva Sans"/>
                <a:ea typeface="Canva Sans"/>
                <a:cs typeface="Canva Sans"/>
                <a:sym typeface="Canva Sans"/>
              </a:rPr>
              <a:t>aspects </a:t>
            </a:r>
            <a:r>
              <a:rPr lang="en-US" sz="727" spc="18" dirty="0">
                <a:solidFill>
                  <a:srgbClr val="000000"/>
                </a:solidFill>
                <a:latin typeface="Canva Sans"/>
                <a:ea typeface="Canva Sans"/>
                <a:cs typeface="Canva Sans"/>
                <a:sym typeface="Canva Sans"/>
              </a:rPr>
              <a:t>within the curriculum are taught in a spiral curriculum fashion where the teacher makes gradual extensions to the process of the activity so that the pupil becomes more actively involved. A spiral curriculum is in place so that pupils have sufficient time to develop and make progress on key aspects of the curriculum</a:t>
            </a:r>
            <a:r>
              <a:rPr lang="en-US" sz="727" spc="18" dirty="0" smtClean="0">
                <a:solidFill>
                  <a:srgbClr val="000000"/>
                </a:solidFill>
                <a:latin typeface="Canva Sans"/>
                <a:ea typeface="Canva Sans"/>
                <a:cs typeface="Canva Sans"/>
                <a:sym typeface="Canva Sans"/>
              </a:rPr>
              <a:t>. Age related learning opportunities support pupils to develop breadth of understanding whilst working on skills at their current level. </a:t>
            </a:r>
            <a:endParaRPr lang="en-US" sz="727" spc="18" dirty="0">
              <a:solidFill>
                <a:srgbClr val="000000"/>
              </a:solidFill>
              <a:latin typeface="Canva Sans"/>
              <a:ea typeface="Canva Sans"/>
              <a:cs typeface="Canva Sans"/>
              <a:sym typeface="Canva Sans"/>
            </a:endParaRPr>
          </a:p>
        </p:txBody>
      </p:sp>
      <p:sp>
        <p:nvSpPr>
          <p:cNvPr id="98" name="Rectangle 97"/>
          <p:cNvSpPr/>
          <p:nvPr/>
        </p:nvSpPr>
        <p:spPr>
          <a:xfrm>
            <a:off x="1844607" y="5580300"/>
            <a:ext cx="7536228" cy="1246495"/>
          </a:xfrm>
          <a:prstGeom prst="rect">
            <a:avLst/>
          </a:prstGeom>
        </p:spPr>
        <p:txBody>
          <a:bodyPr wrap="square">
            <a:spAutoFit/>
          </a:bodyPr>
          <a:lstStyle/>
          <a:p>
            <a:pPr lvl="0">
              <a:lnSpc>
                <a:spcPts val="944"/>
              </a:lnSpc>
              <a:defRPr/>
            </a:pPr>
            <a:r>
              <a:rPr lang="en-US" sz="800" spc="18" dirty="0">
                <a:solidFill>
                  <a:srgbClr val="242424"/>
                </a:solidFill>
                <a:latin typeface="Canva Sans"/>
                <a:ea typeface="Canva Sans"/>
                <a:cs typeface="Canva Sans"/>
                <a:sym typeface="Canva Sans"/>
              </a:rPr>
              <a:t>At Mary Elliot Academy, the impact of </a:t>
            </a:r>
            <a:r>
              <a:rPr lang="en-US" sz="800" spc="18" dirty="0" smtClean="0">
                <a:solidFill>
                  <a:srgbClr val="242424"/>
                </a:solidFill>
                <a:latin typeface="Canva Sans"/>
                <a:ea typeface="Canva Sans"/>
                <a:cs typeface="Canva Sans"/>
                <a:sym typeface="Canva Sans"/>
              </a:rPr>
              <a:t>My Community and Lifestyle and My Interdependence and Self-Care (PSHE) </a:t>
            </a:r>
            <a:r>
              <a:rPr lang="en-US" sz="800" spc="18" dirty="0">
                <a:solidFill>
                  <a:srgbClr val="242424"/>
                </a:solidFill>
                <a:latin typeface="Canva Sans"/>
                <a:ea typeface="Canva Sans"/>
                <a:cs typeface="Canva Sans"/>
                <a:sym typeface="Canva Sans"/>
              </a:rPr>
              <a:t>is demonstrated by the progress learners make toward their individual goals, as outlined in their bespoke curriculum and EHCPs. </a:t>
            </a:r>
            <a:r>
              <a:rPr lang="en-US" sz="800" spc="18" dirty="0" smtClean="0">
                <a:solidFill>
                  <a:srgbClr val="242424"/>
                </a:solidFill>
                <a:latin typeface="Canva Sans"/>
                <a:ea typeface="Canva Sans"/>
                <a:cs typeface="Canva Sans"/>
                <a:sym typeface="Canva Sans"/>
              </a:rPr>
              <a:t>Learners’ progress is assessed in relation to their development of fluency, maintenance, independence (through reduction of prompts) and </a:t>
            </a:r>
            <a:r>
              <a:rPr lang="en-US" sz="800" spc="18" dirty="0" err="1" smtClean="0">
                <a:solidFill>
                  <a:srgbClr val="242424"/>
                </a:solidFill>
                <a:latin typeface="Canva Sans"/>
                <a:ea typeface="Canva Sans"/>
                <a:cs typeface="Canva Sans"/>
                <a:sym typeface="Canva Sans"/>
              </a:rPr>
              <a:t>generalisation</a:t>
            </a:r>
            <a:r>
              <a:rPr lang="en-US" sz="800" spc="18" dirty="0" smtClean="0">
                <a:solidFill>
                  <a:srgbClr val="242424"/>
                </a:solidFill>
                <a:latin typeface="Canva Sans"/>
                <a:ea typeface="Canva Sans"/>
                <a:cs typeface="Canva Sans"/>
                <a:sym typeface="Canva Sans"/>
              </a:rPr>
              <a:t>. Learners are also assessed in relation to their level of engagement and participation (development of exploration, </a:t>
            </a:r>
            <a:r>
              <a:rPr lang="en-US" sz="800" spc="18" dirty="0" err="1" smtClean="0">
                <a:solidFill>
                  <a:srgbClr val="242424"/>
                </a:solidFill>
                <a:latin typeface="Canva Sans"/>
                <a:ea typeface="Canva Sans"/>
                <a:cs typeface="Canva Sans"/>
                <a:sym typeface="Canva Sans"/>
              </a:rPr>
              <a:t>realisation</a:t>
            </a:r>
            <a:r>
              <a:rPr lang="en-US" sz="800" spc="18" dirty="0" smtClean="0">
                <a:solidFill>
                  <a:srgbClr val="242424"/>
                </a:solidFill>
                <a:latin typeface="Canva Sans"/>
                <a:ea typeface="Canva Sans"/>
                <a:cs typeface="Canva Sans"/>
                <a:sym typeface="Canva Sans"/>
              </a:rPr>
              <a:t>, anticipation, initiation and persistence.) This </a:t>
            </a:r>
            <a:r>
              <a:rPr lang="en-US" sz="800" spc="18" dirty="0">
                <a:solidFill>
                  <a:srgbClr val="242424"/>
                </a:solidFill>
                <a:latin typeface="Canva Sans"/>
                <a:ea typeface="Canva Sans"/>
                <a:cs typeface="Canva Sans"/>
                <a:sym typeface="Canva Sans"/>
              </a:rPr>
              <a:t>progress is measured through evidence collection, regular data uploads, and targeted interventions, ensuring a responsive approach to meeting each learner’s needs. </a:t>
            </a:r>
            <a:endParaRPr lang="en-US" sz="800" spc="18" dirty="0" smtClean="0">
              <a:solidFill>
                <a:srgbClr val="242424"/>
              </a:solidFill>
              <a:latin typeface="Canva Sans"/>
              <a:ea typeface="Canva Sans"/>
              <a:cs typeface="Canva Sans"/>
              <a:sym typeface="Canva Sans"/>
            </a:endParaRPr>
          </a:p>
          <a:p>
            <a:pPr lvl="0">
              <a:lnSpc>
                <a:spcPts val="944"/>
              </a:lnSpc>
              <a:defRPr/>
            </a:pPr>
            <a:endParaRPr lang="en-US" sz="800" spc="18" dirty="0">
              <a:solidFill>
                <a:srgbClr val="242424"/>
              </a:solidFill>
              <a:latin typeface="Canva Sans"/>
              <a:ea typeface="Canva Sans"/>
              <a:cs typeface="Canva Sans"/>
              <a:sym typeface="Canva Sans"/>
            </a:endParaRPr>
          </a:p>
          <a:p>
            <a:pPr lvl="0">
              <a:lnSpc>
                <a:spcPts val="944"/>
              </a:lnSpc>
              <a:defRPr/>
            </a:pPr>
            <a:r>
              <a:rPr lang="en-US" sz="800" spc="18" dirty="0" smtClean="0">
                <a:solidFill>
                  <a:srgbClr val="242424"/>
                </a:solidFill>
                <a:latin typeface="Canva Sans"/>
                <a:ea typeface="Canva Sans"/>
                <a:cs typeface="Canva Sans"/>
                <a:sym typeface="Canva Sans"/>
              </a:rPr>
              <a:t>PSHE links strongly to other aspects of the curriculum, where pupils are supported to genralise development of skills within increasingly unfamiliar real-life contexts. By </a:t>
            </a:r>
            <a:r>
              <a:rPr lang="en-US" sz="800" spc="18" dirty="0" err="1">
                <a:solidFill>
                  <a:srgbClr val="242424"/>
                </a:solidFill>
                <a:latin typeface="Canva Sans"/>
                <a:ea typeface="Canva Sans"/>
                <a:cs typeface="Canva Sans"/>
                <a:sym typeface="Canva Sans"/>
              </a:rPr>
              <a:t>emphasising</a:t>
            </a:r>
            <a:r>
              <a:rPr lang="en-US" sz="800" spc="18" dirty="0">
                <a:solidFill>
                  <a:srgbClr val="242424"/>
                </a:solidFill>
                <a:latin typeface="Canva Sans"/>
                <a:ea typeface="Canva Sans"/>
                <a:cs typeface="Canva Sans"/>
                <a:sym typeface="Canva Sans"/>
              </a:rPr>
              <a:t> personalisation and practical application, </a:t>
            </a:r>
            <a:r>
              <a:rPr lang="en-US" sz="800" spc="18" dirty="0" smtClean="0">
                <a:solidFill>
                  <a:srgbClr val="242424"/>
                </a:solidFill>
                <a:latin typeface="Canva Sans"/>
                <a:ea typeface="Canva Sans"/>
                <a:cs typeface="Canva Sans"/>
                <a:sym typeface="Canva Sans"/>
              </a:rPr>
              <a:t>this strand of the Aspire Pathway empowers </a:t>
            </a:r>
            <a:r>
              <a:rPr lang="en-US" sz="800" spc="18" dirty="0">
                <a:solidFill>
                  <a:srgbClr val="242424"/>
                </a:solidFill>
                <a:latin typeface="Canva Sans"/>
                <a:ea typeface="Canva Sans"/>
                <a:cs typeface="Canva Sans"/>
                <a:sym typeface="Canva Sans"/>
              </a:rPr>
              <a:t>every </a:t>
            </a:r>
            <a:r>
              <a:rPr lang="en-US" sz="800" spc="18" dirty="0" smtClean="0">
                <a:solidFill>
                  <a:srgbClr val="242424"/>
                </a:solidFill>
                <a:latin typeface="Canva Sans"/>
                <a:ea typeface="Canva Sans"/>
                <a:cs typeface="Canva Sans"/>
                <a:sym typeface="Canva Sans"/>
              </a:rPr>
              <a:t>learner </a:t>
            </a:r>
            <a:r>
              <a:rPr lang="en-US" sz="800" spc="18" dirty="0">
                <a:solidFill>
                  <a:srgbClr val="242424"/>
                </a:solidFill>
                <a:latin typeface="Canva Sans"/>
                <a:ea typeface="Canva Sans"/>
                <a:cs typeface="Canva Sans"/>
                <a:sym typeface="Canva Sans"/>
              </a:rPr>
              <a:t>with the essential tools for success in education and </a:t>
            </a:r>
            <a:r>
              <a:rPr lang="en-US" sz="800" spc="18" dirty="0" smtClean="0">
                <a:solidFill>
                  <a:srgbClr val="242424"/>
                </a:solidFill>
                <a:latin typeface="Canva Sans"/>
                <a:ea typeface="Canva Sans"/>
                <a:cs typeface="Canva Sans"/>
                <a:sym typeface="Canva Sans"/>
              </a:rPr>
              <a:t>within their future lives. </a:t>
            </a:r>
            <a:endParaRPr lang="en-US" sz="800" spc="18" dirty="0">
              <a:solidFill>
                <a:srgbClr val="242424"/>
              </a:solidFill>
              <a:latin typeface="Canva Sans"/>
              <a:ea typeface="Canva Sans"/>
              <a:cs typeface="Canva Sans"/>
              <a:sym typeface="Canva Sans"/>
            </a:endParaRPr>
          </a:p>
        </p:txBody>
      </p:sp>
      <p:sp>
        <p:nvSpPr>
          <p:cNvPr id="108" name="TextBox 17"/>
          <p:cNvSpPr txBox="1"/>
          <p:nvPr/>
        </p:nvSpPr>
        <p:spPr>
          <a:xfrm>
            <a:off x="2328093" y="3185699"/>
            <a:ext cx="525868" cy="520785"/>
          </a:xfrm>
          <a:prstGeom prst="rect">
            <a:avLst/>
          </a:prstGeom>
        </p:spPr>
        <p:txBody>
          <a:bodyPr lIns="50800" tIns="50800" rIns="50800" bIns="50800" rtlCol="0" anchor="ctr"/>
          <a:lstStyle/>
          <a:p>
            <a:pPr algn="ctr">
              <a:lnSpc>
                <a:spcPts val="1248"/>
              </a:lnSpc>
            </a:pPr>
            <a:endParaRPr/>
          </a:p>
        </p:txBody>
      </p:sp>
      <p:sp>
        <p:nvSpPr>
          <p:cNvPr id="113" name="TextBox 20"/>
          <p:cNvSpPr txBox="1"/>
          <p:nvPr/>
        </p:nvSpPr>
        <p:spPr>
          <a:xfrm>
            <a:off x="2200486" y="4015761"/>
            <a:ext cx="747858" cy="256480"/>
          </a:xfrm>
          <a:prstGeom prst="rect">
            <a:avLst/>
          </a:prstGeom>
        </p:spPr>
        <p:txBody>
          <a:bodyPr wrap="square" lIns="0" tIns="0" rIns="0" bIns="0" rtlCol="0" anchor="t">
            <a:spAutoFit/>
          </a:bodyPr>
          <a:lstStyle/>
          <a:p>
            <a:pPr algn="ctr">
              <a:lnSpc>
                <a:spcPts val="1016"/>
              </a:lnSpc>
            </a:pPr>
            <a:r>
              <a:rPr lang="en-US" sz="700" dirty="0" smtClean="0">
                <a:solidFill>
                  <a:srgbClr val="F4F2EB"/>
                </a:solidFill>
                <a:latin typeface="More Sugar"/>
                <a:ea typeface="More Sugar"/>
                <a:cs typeface="More Sugar"/>
                <a:sym typeface="More Sugar"/>
              </a:rPr>
              <a:t>Social and Emotional Skills</a:t>
            </a:r>
            <a:endParaRPr lang="en-US" sz="700" dirty="0">
              <a:solidFill>
                <a:srgbClr val="F4F2EB"/>
              </a:solidFill>
              <a:latin typeface="More Sugar"/>
              <a:ea typeface="More Sugar"/>
              <a:cs typeface="More Sugar"/>
              <a:sym typeface="More Sugar"/>
            </a:endParaRPr>
          </a:p>
        </p:txBody>
      </p:sp>
      <p:sp>
        <p:nvSpPr>
          <p:cNvPr id="145" name="TextBox 24"/>
          <p:cNvSpPr txBox="1"/>
          <p:nvPr/>
        </p:nvSpPr>
        <p:spPr>
          <a:xfrm>
            <a:off x="3137467" y="4079830"/>
            <a:ext cx="729268" cy="205184"/>
          </a:xfrm>
          <a:prstGeom prst="rect">
            <a:avLst/>
          </a:prstGeom>
        </p:spPr>
        <p:txBody>
          <a:bodyPr lIns="0" tIns="0" rIns="0" bIns="0" rtlCol="0" anchor="t">
            <a:spAutoFit/>
          </a:bodyPr>
          <a:lstStyle/>
          <a:p>
            <a:pPr algn="ctr">
              <a:lnSpc>
                <a:spcPts val="786"/>
              </a:lnSpc>
            </a:pPr>
            <a:r>
              <a:rPr lang="en-US" sz="600" dirty="0" smtClean="0">
                <a:solidFill>
                  <a:srgbClr val="F4F2EB"/>
                </a:solidFill>
                <a:latin typeface="More Sugar"/>
                <a:ea typeface="More Sugar"/>
                <a:cs typeface="More Sugar"/>
                <a:sym typeface="More Sugar"/>
              </a:rPr>
              <a:t>SOCIAL ENVIRONMENTS</a:t>
            </a:r>
            <a:endParaRPr lang="en-US" sz="600" dirty="0">
              <a:solidFill>
                <a:srgbClr val="F4F2EB"/>
              </a:solidFill>
              <a:latin typeface="More Sugar"/>
              <a:ea typeface="More Sugar"/>
              <a:cs typeface="More Sugar"/>
              <a:sym typeface="More Sugar"/>
            </a:endParaRPr>
          </a:p>
        </p:txBody>
      </p:sp>
      <p:sp>
        <p:nvSpPr>
          <p:cNvPr id="157" name="TextBox 36"/>
          <p:cNvSpPr txBox="1"/>
          <p:nvPr/>
        </p:nvSpPr>
        <p:spPr>
          <a:xfrm>
            <a:off x="4151978" y="4061171"/>
            <a:ext cx="576825" cy="197939"/>
          </a:xfrm>
          <a:prstGeom prst="rect">
            <a:avLst/>
          </a:prstGeom>
        </p:spPr>
        <p:txBody>
          <a:bodyPr lIns="0" tIns="0" rIns="0" bIns="0" rtlCol="0" anchor="t">
            <a:spAutoFit/>
          </a:bodyPr>
          <a:lstStyle/>
          <a:p>
            <a:pPr algn="ctr">
              <a:lnSpc>
                <a:spcPts val="836"/>
              </a:lnSpc>
            </a:pPr>
            <a:r>
              <a:rPr lang="en-US" sz="500" dirty="0" smtClean="0">
                <a:solidFill>
                  <a:srgbClr val="F4F2EB"/>
                </a:solidFill>
                <a:latin typeface="More Sugar"/>
                <a:ea typeface="More Sugar"/>
                <a:cs typeface="More Sugar"/>
                <a:sym typeface="More Sugar"/>
              </a:rPr>
              <a:t>MAKING RELATIONSHIPS</a:t>
            </a:r>
            <a:endParaRPr lang="en-US" sz="500" dirty="0">
              <a:solidFill>
                <a:srgbClr val="F4F2EB"/>
              </a:solidFill>
              <a:latin typeface="More Sugar"/>
              <a:ea typeface="More Sugar"/>
              <a:cs typeface="More Sugar"/>
              <a:sym typeface="More Sugar"/>
            </a:endParaRPr>
          </a:p>
        </p:txBody>
      </p:sp>
      <p:sp>
        <p:nvSpPr>
          <p:cNvPr id="161" name="TextBox 28"/>
          <p:cNvSpPr txBox="1"/>
          <p:nvPr/>
        </p:nvSpPr>
        <p:spPr>
          <a:xfrm>
            <a:off x="5850886" y="4200417"/>
            <a:ext cx="729268" cy="98402"/>
          </a:xfrm>
          <a:prstGeom prst="rect">
            <a:avLst/>
          </a:prstGeom>
        </p:spPr>
        <p:txBody>
          <a:bodyPr lIns="0" tIns="0" rIns="0" bIns="0" rtlCol="0" anchor="t">
            <a:spAutoFit/>
          </a:bodyPr>
          <a:lstStyle/>
          <a:p>
            <a:pPr algn="ctr">
              <a:lnSpc>
                <a:spcPts val="786"/>
              </a:lnSpc>
            </a:pPr>
            <a:r>
              <a:rPr lang="en-US" sz="683">
                <a:solidFill>
                  <a:srgbClr val="F4F2EB"/>
                </a:solidFill>
                <a:latin typeface="More Sugar"/>
                <a:ea typeface="More Sugar"/>
                <a:cs typeface="More Sugar"/>
                <a:sym typeface="More Sugar"/>
              </a:rPr>
              <a:t>READING</a:t>
            </a:r>
          </a:p>
        </p:txBody>
      </p:sp>
      <p:sp>
        <p:nvSpPr>
          <p:cNvPr id="172" name="TextBox 31"/>
          <p:cNvSpPr txBox="1"/>
          <p:nvPr/>
        </p:nvSpPr>
        <p:spPr>
          <a:xfrm>
            <a:off x="6915704" y="4658167"/>
            <a:ext cx="505616" cy="520201"/>
          </a:xfrm>
          <a:prstGeom prst="rect">
            <a:avLst/>
          </a:prstGeom>
        </p:spPr>
        <p:txBody>
          <a:bodyPr lIns="50800" tIns="50800" rIns="50800" bIns="50800" rtlCol="0" anchor="ctr"/>
          <a:lstStyle/>
          <a:p>
            <a:pPr algn="ctr">
              <a:lnSpc>
                <a:spcPts val="1248"/>
              </a:lnSpc>
            </a:pPr>
            <a:endParaRPr/>
          </a:p>
        </p:txBody>
      </p:sp>
      <p:sp>
        <p:nvSpPr>
          <p:cNvPr id="182" name="TextBox 95"/>
          <p:cNvSpPr txBox="1"/>
          <p:nvPr/>
        </p:nvSpPr>
        <p:spPr>
          <a:xfrm>
            <a:off x="1941543" y="1043778"/>
            <a:ext cx="7506026" cy="461665"/>
          </a:xfrm>
          <a:prstGeom prst="rect">
            <a:avLst/>
          </a:prstGeom>
        </p:spPr>
        <p:txBody>
          <a:bodyPr wrap="square" lIns="0" tIns="0" rIns="0" bIns="0" rtlCol="0" anchor="t">
            <a:spAutoFit/>
          </a:bodyPr>
          <a:lstStyle/>
          <a:p>
            <a:pPr algn="l">
              <a:lnSpc>
                <a:spcPts val="916"/>
              </a:lnSpc>
            </a:pPr>
            <a:r>
              <a:rPr lang="en-US" sz="727" spc="18" dirty="0" smtClean="0">
                <a:solidFill>
                  <a:srgbClr val="000000"/>
                </a:solidFill>
                <a:latin typeface="Canva Sans"/>
                <a:ea typeface="Canva Sans"/>
                <a:cs typeface="Canva Sans"/>
                <a:sym typeface="Canva Sans"/>
              </a:rPr>
              <a:t>The ‘My Community and Lifestyle’ and ‘My Interdependence and Self-Care’ strand primarily links to the EHCP area of Social, Emotional and Mental Health. This additionally links to Communication and Interaction, Physical and Sensory Development and Cognition and Learning. Within My Community and Lifestyle and My Interdependence and Self-Care learners are supported to work towards </a:t>
            </a:r>
            <a:r>
              <a:rPr lang="en-US" sz="727" spc="18" dirty="0" err="1" smtClean="0">
                <a:solidFill>
                  <a:srgbClr val="000000"/>
                </a:solidFill>
                <a:latin typeface="Canva Sans"/>
                <a:ea typeface="Canva Sans"/>
                <a:cs typeface="Canva Sans"/>
                <a:sym typeface="Canva Sans"/>
              </a:rPr>
              <a:t>individulised</a:t>
            </a:r>
            <a:r>
              <a:rPr lang="en-US" sz="727" spc="18" dirty="0" smtClean="0">
                <a:solidFill>
                  <a:srgbClr val="000000"/>
                </a:solidFill>
                <a:latin typeface="Canva Sans"/>
                <a:ea typeface="Canva Sans"/>
                <a:cs typeface="Canva Sans"/>
                <a:sym typeface="Canva Sans"/>
              </a:rPr>
              <a:t> targets that are priority or development so that they make personal progress that prepares them for their lives. </a:t>
            </a:r>
            <a:endParaRPr lang="en-US" sz="727" spc="18" dirty="0">
              <a:solidFill>
                <a:srgbClr val="000000"/>
              </a:solidFill>
              <a:latin typeface="Canva Sans"/>
              <a:ea typeface="Canva Sans"/>
              <a:cs typeface="Canva Sans"/>
              <a:sym typeface="Canva Sans"/>
            </a:endParaRPr>
          </a:p>
        </p:txBody>
      </p:sp>
      <p:sp>
        <p:nvSpPr>
          <p:cNvPr id="90" name="AutoShape 3"/>
          <p:cNvSpPr/>
          <p:nvPr/>
        </p:nvSpPr>
        <p:spPr>
          <a:xfrm flipH="1">
            <a:off x="464112" y="4470706"/>
            <a:ext cx="6943328" cy="22853"/>
          </a:xfrm>
          <a:prstGeom prst="line">
            <a:avLst/>
          </a:prstGeom>
          <a:ln w="19050" cap="flat">
            <a:solidFill>
              <a:srgbClr val="000000"/>
            </a:solidFill>
            <a:prstDash val="solid"/>
            <a:headEnd type="none" w="sm" len="sm"/>
            <a:tailEnd type="none" w="sm" len="sm"/>
          </a:ln>
        </p:spPr>
      </p:sp>
      <p:grpSp>
        <p:nvGrpSpPr>
          <p:cNvPr id="91" name="Group 72"/>
          <p:cNvGrpSpPr/>
          <p:nvPr/>
        </p:nvGrpSpPr>
        <p:grpSpPr>
          <a:xfrm>
            <a:off x="2357774" y="4021328"/>
            <a:ext cx="5446148" cy="663601"/>
            <a:chOff x="0" y="-19050"/>
            <a:chExt cx="1422983" cy="204833"/>
          </a:xfrm>
        </p:grpSpPr>
        <p:sp>
          <p:nvSpPr>
            <p:cNvPr id="92" name="Freeform 73"/>
            <p:cNvSpPr/>
            <p:nvPr/>
          </p:nvSpPr>
          <p:spPr>
            <a:xfrm>
              <a:off x="1831" y="40516"/>
              <a:ext cx="1421152" cy="145267"/>
            </a:xfrm>
            <a:custGeom>
              <a:avLst/>
              <a:gdLst/>
              <a:ahLst/>
              <a:cxnLst/>
              <a:rect l="l" t="t" r="r" b="b"/>
              <a:pathLst>
                <a:path w="1421152" h="184977">
                  <a:moveTo>
                    <a:pt x="42965" y="0"/>
                  </a:moveTo>
                  <a:lnTo>
                    <a:pt x="1378187" y="0"/>
                  </a:lnTo>
                  <a:cubicBezTo>
                    <a:pt x="1389582" y="0"/>
                    <a:pt x="1400510" y="4527"/>
                    <a:pt x="1408568" y="12584"/>
                  </a:cubicBezTo>
                  <a:cubicBezTo>
                    <a:pt x="1416625" y="20641"/>
                    <a:pt x="1421152" y="31570"/>
                    <a:pt x="1421152" y="42965"/>
                  </a:cubicBezTo>
                  <a:lnTo>
                    <a:pt x="1421152" y="142013"/>
                  </a:lnTo>
                  <a:cubicBezTo>
                    <a:pt x="1421152" y="153408"/>
                    <a:pt x="1416625" y="164336"/>
                    <a:pt x="1408568" y="172393"/>
                  </a:cubicBezTo>
                  <a:cubicBezTo>
                    <a:pt x="1400510" y="180451"/>
                    <a:pt x="1389582" y="184977"/>
                    <a:pt x="1378187" y="184977"/>
                  </a:cubicBezTo>
                  <a:lnTo>
                    <a:pt x="42965" y="184977"/>
                  </a:lnTo>
                  <a:cubicBezTo>
                    <a:pt x="31570" y="184977"/>
                    <a:pt x="20641" y="180451"/>
                    <a:pt x="12584" y="172393"/>
                  </a:cubicBezTo>
                  <a:cubicBezTo>
                    <a:pt x="4527" y="164336"/>
                    <a:pt x="0" y="153408"/>
                    <a:pt x="0" y="142013"/>
                  </a:cubicBezTo>
                  <a:lnTo>
                    <a:pt x="0" y="42965"/>
                  </a:lnTo>
                  <a:cubicBezTo>
                    <a:pt x="0" y="31570"/>
                    <a:pt x="4527" y="20641"/>
                    <a:pt x="12584" y="12584"/>
                  </a:cubicBezTo>
                  <a:cubicBezTo>
                    <a:pt x="20641" y="4527"/>
                    <a:pt x="31570" y="0"/>
                    <a:pt x="42965" y="0"/>
                  </a:cubicBezTo>
                  <a:close/>
                </a:path>
              </a:pathLst>
            </a:custGeom>
            <a:solidFill>
              <a:srgbClr val="FFFFFF"/>
            </a:solidFill>
            <a:ln w="19050" cap="rnd">
              <a:solidFill>
                <a:srgbClr val="000000"/>
              </a:solidFill>
              <a:prstDash val="solid"/>
              <a:round/>
            </a:ln>
          </p:spPr>
        </p:sp>
        <p:sp>
          <p:nvSpPr>
            <p:cNvPr id="93" name="TextBox 74"/>
            <p:cNvSpPr txBox="1"/>
            <p:nvPr/>
          </p:nvSpPr>
          <p:spPr>
            <a:xfrm>
              <a:off x="0" y="-19050"/>
              <a:ext cx="1421152" cy="204027"/>
            </a:xfrm>
            <a:prstGeom prst="rect">
              <a:avLst/>
            </a:prstGeom>
          </p:spPr>
          <p:txBody>
            <a:bodyPr lIns="135467" tIns="135467" rIns="135467" bIns="135467" rtlCol="0" anchor="ctr"/>
            <a:lstStyle/>
            <a:p>
              <a:pPr marL="0" lvl="0" indent="0" algn="ctr">
                <a:lnSpc>
                  <a:spcPts val="1269"/>
                </a:lnSpc>
                <a:spcBef>
                  <a:spcPct val="0"/>
                </a:spcBef>
              </a:pPr>
              <a:endParaRPr/>
            </a:p>
          </p:txBody>
        </p:sp>
      </p:grpSp>
      <p:grpSp>
        <p:nvGrpSpPr>
          <p:cNvPr id="94" name="Group 6"/>
          <p:cNvGrpSpPr/>
          <p:nvPr/>
        </p:nvGrpSpPr>
        <p:grpSpPr>
          <a:xfrm>
            <a:off x="599431" y="4199572"/>
            <a:ext cx="1352235" cy="559640"/>
            <a:chOff x="0" y="0"/>
            <a:chExt cx="624117" cy="299126"/>
          </a:xfrm>
        </p:grpSpPr>
        <p:sp>
          <p:nvSpPr>
            <p:cNvPr id="99" name="Freeform 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txBody>
            <a:bodyPr/>
            <a:lstStyle/>
            <a:p>
              <a:endParaRPr lang="en-GB" dirty="0"/>
            </a:p>
          </p:txBody>
        </p:sp>
        <p:sp>
          <p:nvSpPr>
            <p:cNvPr id="100" name="TextBox 8"/>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01" name="TextBox 85"/>
          <p:cNvSpPr txBox="1"/>
          <p:nvPr/>
        </p:nvSpPr>
        <p:spPr>
          <a:xfrm>
            <a:off x="599431" y="3875957"/>
            <a:ext cx="1411932" cy="141962"/>
          </a:xfrm>
          <a:prstGeom prst="rect">
            <a:avLst/>
          </a:prstGeom>
        </p:spPr>
        <p:txBody>
          <a:bodyPr lIns="0" tIns="0" rIns="0" bIns="0" rtlCol="0" anchor="t">
            <a:spAutoFit/>
          </a:bodyPr>
          <a:lstStyle/>
          <a:p>
            <a:pPr algn="ctr">
              <a:lnSpc>
                <a:spcPts val="1131"/>
              </a:lnSpc>
            </a:pPr>
            <a:r>
              <a:rPr lang="en-US" sz="983" dirty="0" smtClean="0">
                <a:solidFill>
                  <a:srgbClr val="F4F2EB"/>
                </a:solidFill>
                <a:latin typeface="More Sugar"/>
                <a:ea typeface="More Sugar"/>
                <a:cs typeface="More Sugar"/>
                <a:sym typeface="More Sugar"/>
              </a:rPr>
              <a:t>HOLISTIC TARGETS</a:t>
            </a:r>
            <a:endParaRPr lang="en-US" sz="983" dirty="0">
              <a:solidFill>
                <a:srgbClr val="F4F2EB"/>
              </a:solidFill>
              <a:latin typeface="More Sugar"/>
              <a:ea typeface="More Sugar"/>
              <a:cs typeface="More Sugar"/>
              <a:sym typeface="More Sugar"/>
            </a:endParaRPr>
          </a:p>
        </p:txBody>
      </p:sp>
      <p:sp>
        <p:nvSpPr>
          <p:cNvPr id="106" name="TextBox 96"/>
          <p:cNvSpPr txBox="1"/>
          <p:nvPr/>
        </p:nvSpPr>
        <p:spPr>
          <a:xfrm>
            <a:off x="2466014" y="4340570"/>
            <a:ext cx="5367873" cy="230832"/>
          </a:xfrm>
          <a:prstGeom prst="rect">
            <a:avLst/>
          </a:prstGeom>
        </p:spPr>
        <p:txBody>
          <a:bodyPr wrap="square" lIns="0" tIns="0" rIns="0" bIns="0" rtlCol="0" anchor="t">
            <a:spAutoFit/>
          </a:bodyPr>
          <a:lstStyle/>
          <a:p>
            <a:pPr>
              <a:lnSpc>
                <a:spcPts val="916"/>
              </a:lnSpc>
            </a:pPr>
            <a:r>
              <a:rPr lang="en-GB" sz="800" dirty="0">
                <a:latin typeface="Canva Sans" panose="020B0604020202020204" charset="0"/>
              </a:rPr>
              <a:t>The </a:t>
            </a:r>
            <a:r>
              <a:rPr lang="en-GB" sz="800" dirty="0" smtClean="0">
                <a:latin typeface="Canva Sans" panose="020B0604020202020204" charset="0"/>
              </a:rPr>
              <a:t>Social and Emotional Wellbeing skills </a:t>
            </a:r>
            <a:r>
              <a:rPr lang="en-GB" sz="800" dirty="0">
                <a:latin typeface="Canva Sans" panose="020B0604020202020204" charset="0"/>
              </a:rPr>
              <a:t>targets are the primary focus of these lessons. However, as the curriculum is holistic, other skills and targets will also be developed and achieved through these sessions.</a:t>
            </a:r>
            <a:endParaRPr lang="en-US" sz="727" spc="18" dirty="0">
              <a:solidFill>
                <a:srgbClr val="000000"/>
              </a:solidFill>
              <a:latin typeface="Canva Sans" panose="020B0604020202020204" charset="0"/>
              <a:ea typeface="Canva Sans"/>
              <a:cs typeface="Canva Sans"/>
              <a:sym typeface="Canva Sans"/>
            </a:endParaRPr>
          </a:p>
        </p:txBody>
      </p:sp>
      <p:sp>
        <p:nvSpPr>
          <p:cNvPr id="112" name="TextBox 22"/>
          <p:cNvSpPr txBox="1"/>
          <p:nvPr/>
        </p:nvSpPr>
        <p:spPr>
          <a:xfrm>
            <a:off x="533400" y="387930"/>
            <a:ext cx="2160591" cy="268501"/>
          </a:xfrm>
          <a:prstGeom prst="rect">
            <a:avLst/>
          </a:prstGeom>
        </p:spPr>
        <p:txBody>
          <a:bodyPr lIns="0" tIns="0" rIns="0" bIns="0" rtlCol="0" anchor="t">
            <a:spAutoFit/>
          </a:bodyPr>
          <a:lstStyle/>
          <a:p>
            <a:pPr algn="ctr">
              <a:lnSpc>
                <a:spcPts val="2051"/>
              </a:lnSpc>
            </a:pPr>
            <a:r>
              <a:rPr lang="en-US" sz="1783" dirty="0" smtClean="0">
                <a:solidFill>
                  <a:srgbClr val="591E8D"/>
                </a:solidFill>
                <a:latin typeface="More Sugar"/>
                <a:ea typeface="More Sugar"/>
                <a:cs typeface="More Sugar"/>
                <a:sym typeface="More Sugar"/>
              </a:rPr>
              <a:t>ASPIRE </a:t>
            </a:r>
            <a:r>
              <a:rPr lang="en-US" sz="1783" dirty="0">
                <a:solidFill>
                  <a:srgbClr val="591E8D"/>
                </a:solidFill>
                <a:latin typeface="More Sugar"/>
                <a:ea typeface="More Sugar"/>
                <a:cs typeface="More Sugar"/>
                <a:sym typeface="More Sugar"/>
              </a:rPr>
              <a:t>PATHWAY</a:t>
            </a:r>
          </a:p>
        </p:txBody>
      </p:sp>
      <p:sp>
        <p:nvSpPr>
          <p:cNvPr id="97" name="TextBox 60"/>
          <p:cNvSpPr txBox="1"/>
          <p:nvPr/>
        </p:nvSpPr>
        <p:spPr>
          <a:xfrm>
            <a:off x="659141" y="4994352"/>
            <a:ext cx="1210417" cy="29199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TOTAL COMMUNICATION </a:t>
            </a:r>
          </a:p>
        </p:txBody>
      </p:sp>
      <p:grpSp>
        <p:nvGrpSpPr>
          <p:cNvPr id="103" name="Group 72"/>
          <p:cNvGrpSpPr/>
          <p:nvPr/>
        </p:nvGrpSpPr>
        <p:grpSpPr>
          <a:xfrm>
            <a:off x="2466014" y="4833366"/>
            <a:ext cx="4766735" cy="561801"/>
            <a:chOff x="0" y="0"/>
            <a:chExt cx="1421152" cy="184977"/>
          </a:xfrm>
        </p:grpSpPr>
        <p:sp>
          <p:nvSpPr>
            <p:cNvPr id="104" name="Freeform 73"/>
            <p:cNvSpPr/>
            <p:nvPr/>
          </p:nvSpPr>
          <p:spPr>
            <a:xfrm>
              <a:off x="0" y="0"/>
              <a:ext cx="1421152" cy="184977"/>
            </a:xfrm>
            <a:custGeom>
              <a:avLst/>
              <a:gdLst/>
              <a:ahLst/>
              <a:cxnLst/>
              <a:rect l="l" t="t" r="r" b="b"/>
              <a:pathLst>
                <a:path w="1421152" h="184977">
                  <a:moveTo>
                    <a:pt x="42965" y="0"/>
                  </a:moveTo>
                  <a:lnTo>
                    <a:pt x="1378187" y="0"/>
                  </a:lnTo>
                  <a:cubicBezTo>
                    <a:pt x="1389582" y="0"/>
                    <a:pt x="1400510" y="4527"/>
                    <a:pt x="1408568" y="12584"/>
                  </a:cubicBezTo>
                  <a:cubicBezTo>
                    <a:pt x="1416625" y="20641"/>
                    <a:pt x="1421152" y="31570"/>
                    <a:pt x="1421152" y="42965"/>
                  </a:cubicBezTo>
                  <a:lnTo>
                    <a:pt x="1421152" y="142013"/>
                  </a:lnTo>
                  <a:cubicBezTo>
                    <a:pt x="1421152" y="153408"/>
                    <a:pt x="1416625" y="164336"/>
                    <a:pt x="1408568" y="172393"/>
                  </a:cubicBezTo>
                  <a:cubicBezTo>
                    <a:pt x="1400510" y="180451"/>
                    <a:pt x="1389582" y="184977"/>
                    <a:pt x="1378187" y="184977"/>
                  </a:cubicBezTo>
                  <a:lnTo>
                    <a:pt x="42965" y="184977"/>
                  </a:lnTo>
                  <a:cubicBezTo>
                    <a:pt x="31570" y="184977"/>
                    <a:pt x="20641" y="180451"/>
                    <a:pt x="12584" y="172393"/>
                  </a:cubicBezTo>
                  <a:cubicBezTo>
                    <a:pt x="4527" y="164336"/>
                    <a:pt x="0" y="153408"/>
                    <a:pt x="0" y="142013"/>
                  </a:cubicBezTo>
                  <a:lnTo>
                    <a:pt x="0" y="42965"/>
                  </a:lnTo>
                  <a:cubicBezTo>
                    <a:pt x="0" y="31570"/>
                    <a:pt x="4527" y="20641"/>
                    <a:pt x="12584" y="12584"/>
                  </a:cubicBezTo>
                  <a:cubicBezTo>
                    <a:pt x="20641" y="4527"/>
                    <a:pt x="31570" y="0"/>
                    <a:pt x="42965" y="0"/>
                  </a:cubicBezTo>
                  <a:close/>
                </a:path>
              </a:pathLst>
            </a:custGeom>
            <a:solidFill>
              <a:srgbClr val="FFFFFF"/>
            </a:solidFill>
            <a:ln w="19050" cap="rnd">
              <a:solidFill>
                <a:srgbClr val="000000"/>
              </a:solidFill>
              <a:prstDash val="solid"/>
              <a:round/>
            </a:ln>
          </p:spPr>
        </p:sp>
        <p:sp>
          <p:nvSpPr>
            <p:cNvPr id="107" name="TextBox 74"/>
            <p:cNvSpPr txBox="1"/>
            <p:nvPr/>
          </p:nvSpPr>
          <p:spPr>
            <a:xfrm>
              <a:off x="0" y="-19050"/>
              <a:ext cx="1421152" cy="204027"/>
            </a:xfrm>
            <a:prstGeom prst="rect">
              <a:avLst/>
            </a:prstGeom>
          </p:spPr>
          <p:txBody>
            <a:bodyPr lIns="135467" tIns="135467" rIns="135467" bIns="135467" rtlCol="0" anchor="ctr"/>
            <a:lstStyle/>
            <a:p>
              <a:pPr marL="0" lvl="0" indent="0" algn="ctr">
                <a:lnSpc>
                  <a:spcPts val="1269"/>
                </a:lnSpc>
                <a:spcBef>
                  <a:spcPct val="0"/>
                </a:spcBef>
              </a:pPr>
              <a:endParaRPr/>
            </a:p>
          </p:txBody>
        </p:sp>
      </p:grpSp>
      <p:sp>
        <p:nvSpPr>
          <p:cNvPr id="109" name="TextBox 23"/>
          <p:cNvSpPr txBox="1"/>
          <p:nvPr/>
        </p:nvSpPr>
        <p:spPr>
          <a:xfrm>
            <a:off x="2616575" y="4910136"/>
            <a:ext cx="4681886" cy="589905"/>
          </a:xfrm>
          <a:prstGeom prst="rect">
            <a:avLst/>
          </a:prstGeom>
        </p:spPr>
        <p:txBody>
          <a:bodyPr wrap="square" lIns="0" tIns="0" rIns="0" bIns="0" rtlCol="0" anchor="t">
            <a:spAutoFit/>
          </a:bodyPr>
          <a:lstStyle/>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7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Communication skills are embedded into daily educational practice through an assortment of communicational tools and materials. Communication aids are personalised to learners </a:t>
            </a:r>
            <a:r>
              <a:rPr kumimoji="0" lang="en-US" sz="7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individual </a:t>
            </a:r>
            <a:r>
              <a:rPr kumimoji="0" lang="en-US" sz="7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learning outcomes to ensure greater access to learning opportunities. Staff are highly trained within a range of communication strategies and methods; which include:</a:t>
            </a:r>
          </a:p>
          <a:p>
            <a:pPr marL="0" marR="0" lvl="0" indent="0" algn="l" defTabSz="914400" rtl="0" eaLnBrk="1" fontAlgn="auto" latinLnBrk="0" hangingPunct="1">
              <a:lnSpc>
                <a:spcPts val="1435"/>
              </a:lnSpc>
              <a:spcBef>
                <a:spcPts val="0"/>
              </a:spcBef>
              <a:spcAft>
                <a:spcPts val="0"/>
              </a:spcAft>
              <a:buClrTx/>
              <a:buSzTx/>
              <a:buFontTx/>
              <a:buNone/>
              <a:tabLst/>
              <a:defRPr/>
            </a:pPr>
            <a:endParaRPr kumimoji="0" lang="en-US" sz="7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p:txBody>
      </p:sp>
      <p:grpSp>
        <p:nvGrpSpPr>
          <p:cNvPr id="110" name="Group 109"/>
          <p:cNvGrpSpPr/>
          <p:nvPr/>
        </p:nvGrpSpPr>
        <p:grpSpPr>
          <a:xfrm>
            <a:off x="539644" y="2402287"/>
            <a:ext cx="6213744" cy="1748635"/>
            <a:chOff x="575471" y="3044933"/>
            <a:chExt cx="6213744" cy="1748635"/>
          </a:xfrm>
        </p:grpSpPr>
        <p:grpSp>
          <p:nvGrpSpPr>
            <p:cNvPr id="111" name="Group 110"/>
            <p:cNvGrpSpPr/>
            <p:nvPr/>
          </p:nvGrpSpPr>
          <p:grpSpPr>
            <a:xfrm>
              <a:off x="611821" y="3044933"/>
              <a:ext cx="6177394" cy="536467"/>
              <a:chOff x="611821" y="2447002"/>
              <a:chExt cx="6177394" cy="536467"/>
            </a:xfrm>
          </p:grpSpPr>
          <p:sp>
            <p:nvSpPr>
              <p:cNvPr id="186" name="TextBox 62"/>
              <p:cNvSpPr txBox="1"/>
              <p:nvPr/>
            </p:nvSpPr>
            <p:spPr>
              <a:xfrm>
                <a:off x="611821" y="2451032"/>
                <a:ext cx="1483452"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84" name="TextBox 65"/>
              <p:cNvSpPr txBox="1"/>
              <p:nvPr/>
            </p:nvSpPr>
            <p:spPr>
              <a:xfrm>
                <a:off x="2315758" y="2447002"/>
                <a:ext cx="1028588"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81" name="TextBox 68"/>
              <p:cNvSpPr txBox="1"/>
              <p:nvPr/>
            </p:nvSpPr>
            <p:spPr>
              <a:xfrm>
                <a:off x="3464047" y="2451032"/>
                <a:ext cx="1028588"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79" name="TextBox 71"/>
              <p:cNvSpPr txBox="1"/>
              <p:nvPr/>
            </p:nvSpPr>
            <p:spPr>
              <a:xfrm>
                <a:off x="4612337" y="2455063"/>
                <a:ext cx="1028588"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77" name="TextBox 74"/>
              <p:cNvSpPr txBox="1"/>
              <p:nvPr/>
            </p:nvSpPr>
            <p:spPr>
              <a:xfrm>
                <a:off x="5760627" y="2459093"/>
                <a:ext cx="1028588"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3" name="Group 122"/>
            <p:cNvGrpSpPr/>
            <p:nvPr/>
          </p:nvGrpSpPr>
          <p:grpSpPr>
            <a:xfrm>
              <a:off x="611821" y="3666360"/>
              <a:ext cx="6177394" cy="524376"/>
              <a:chOff x="611821" y="2459093"/>
              <a:chExt cx="6177394" cy="524376"/>
            </a:xfrm>
          </p:grpSpPr>
          <p:grpSp>
            <p:nvGrpSpPr>
              <p:cNvPr id="142" name="Group 60"/>
              <p:cNvGrpSpPr/>
              <p:nvPr/>
            </p:nvGrpSpPr>
            <p:grpSpPr>
              <a:xfrm>
                <a:off x="611821" y="2482428"/>
                <a:ext cx="1483452" cy="492980"/>
                <a:chOff x="0" y="0"/>
                <a:chExt cx="900115" cy="299126"/>
              </a:xfrm>
            </p:grpSpPr>
            <p:sp>
              <p:nvSpPr>
                <p:cNvPr id="163" name="Freeform 61"/>
                <p:cNvSpPr/>
                <p:nvPr/>
              </p:nvSpPr>
              <p:spPr>
                <a:xfrm>
                  <a:off x="0" y="0"/>
                  <a:ext cx="900115" cy="299126"/>
                </a:xfrm>
                <a:custGeom>
                  <a:avLst/>
                  <a:gdLst/>
                  <a:ahLst/>
                  <a:cxnLst/>
                  <a:rect l="l" t="t" r="r" b="b"/>
                  <a:pathLst>
                    <a:path w="900115" h="299126">
                      <a:moveTo>
                        <a:pt x="130471" y="0"/>
                      </a:moveTo>
                      <a:lnTo>
                        <a:pt x="769643" y="0"/>
                      </a:lnTo>
                      <a:cubicBezTo>
                        <a:pt x="804247" y="0"/>
                        <a:pt x="837433" y="13746"/>
                        <a:pt x="861901" y="38214"/>
                      </a:cubicBezTo>
                      <a:cubicBezTo>
                        <a:pt x="886369" y="62682"/>
                        <a:pt x="900115" y="95868"/>
                        <a:pt x="900115" y="130471"/>
                      </a:cubicBezTo>
                      <a:lnTo>
                        <a:pt x="900115" y="168655"/>
                      </a:lnTo>
                      <a:cubicBezTo>
                        <a:pt x="900115" y="240712"/>
                        <a:pt x="841701" y="299126"/>
                        <a:pt x="769643" y="299126"/>
                      </a:cubicBezTo>
                      <a:lnTo>
                        <a:pt x="130471" y="299126"/>
                      </a:lnTo>
                      <a:cubicBezTo>
                        <a:pt x="58414" y="299126"/>
                        <a:pt x="0" y="240712"/>
                        <a:pt x="0" y="168655"/>
                      </a:cubicBezTo>
                      <a:lnTo>
                        <a:pt x="0" y="130471"/>
                      </a:lnTo>
                      <a:cubicBezTo>
                        <a:pt x="0" y="58414"/>
                        <a:pt x="58414" y="0"/>
                        <a:pt x="130471" y="0"/>
                      </a:cubicBezTo>
                      <a:close/>
                    </a:path>
                  </a:pathLst>
                </a:custGeom>
                <a:solidFill>
                  <a:srgbClr val="591E8D"/>
                </a:solidFill>
                <a:ln w="19050" cap="rnd">
                  <a:solidFill>
                    <a:srgbClr val="000000"/>
                  </a:solidFill>
                  <a:prstDash val="solid"/>
                  <a:round/>
                </a:ln>
              </p:spPr>
            </p:sp>
            <p:sp>
              <p:nvSpPr>
                <p:cNvPr id="164" name="TextBox 62"/>
                <p:cNvSpPr txBox="1"/>
                <p:nvPr/>
              </p:nvSpPr>
              <p:spPr>
                <a:xfrm>
                  <a:off x="0" y="-19050"/>
                  <a:ext cx="900115"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43" name="Group 63"/>
              <p:cNvGrpSpPr/>
              <p:nvPr/>
            </p:nvGrpSpPr>
            <p:grpSpPr>
              <a:xfrm>
                <a:off x="2315758" y="2478398"/>
                <a:ext cx="1028588" cy="492980"/>
                <a:chOff x="0" y="0"/>
                <a:chExt cx="624117" cy="299126"/>
              </a:xfrm>
            </p:grpSpPr>
            <p:sp>
              <p:nvSpPr>
                <p:cNvPr id="160"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62" name="TextBox 6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44" name="Group 66"/>
              <p:cNvGrpSpPr/>
              <p:nvPr/>
            </p:nvGrpSpPr>
            <p:grpSpPr>
              <a:xfrm>
                <a:off x="3464047" y="2482428"/>
                <a:ext cx="1028588" cy="492980"/>
                <a:chOff x="0" y="0"/>
                <a:chExt cx="624117" cy="299126"/>
              </a:xfrm>
            </p:grpSpPr>
            <p:sp>
              <p:nvSpPr>
                <p:cNvPr id="158" name="Freeform 6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59" name="TextBox 68"/>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46" name="Group 69"/>
              <p:cNvGrpSpPr/>
              <p:nvPr/>
            </p:nvGrpSpPr>
            <p:grpSpPr>
              <a:xfrm>
                <a:off x="4612337" y="2486459"/>
                <a:ext cx="1028588" cy="492980"/>
                <a:chOff x="0" y="0"/>
                <a:chExt cx="624117" cy="299126"/>
              </a:xfrm>
            </p:grpSpPr>
            <p:sp>
              <p:nvSpPr>
                <p:cNvPr id="155" name="Freeform 70"/>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56" name="TextBox 71"/>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54" name="TextBox 74"/>
              <p:cNvSpPr txBox="1"/>
              <p:nvPr/>
            </p:nvSpPr>
            <p:spPr>
              <a:xfrm>
                <a:off x="5760627" y="2459093"/>
                <a:ext cx="1028588"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48" name="TextBox 95"/>
              <p:cNvSpPr txBox="1"/>
              <p:nvPr/>
            </p:nvSpPr>
            <p:spPr>
              <a:xfrm>
                <a:off x="731752" y="2562510"/>
                <a:ext cx="1267042" cy="256480"/>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MY</a:t>
                </a:r>
                <a:r>
                  <a:rPr kumimoji="0" lang="en-US" sz="883" b="0" i="0" u="none" strike="noStrike" kern="1200" cap="none" spc="0" normalizeH="0" noProof="0" dirty="0" smtClean="0">
                    <a:ln>
                      <a:noFill/>
                    </a:ln>
                    <a:solidFill>
                      <a:srgbClr val="F4F2EB"/>
                    </a:solidFill>
                    <a:effectLst/>
                    <a:uLnTx/>
                    <a:uFillTx/>
                    <a:latin typeface="More Sugar"/>
                    <a:ea typeface="More Sugar"/>
                    <a:cs typeface="More Sugar"/>
                    <a:sym typeface="More Sugar"/>
                  </a:rPr>
                  <a:t> COMMUNITY &amp; LIFESTYLE</a:t>
                </a:r>
                <a:endPar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endParaRPr>
              </a:p>
            </p:txBody>
          </p:sp>
          <p:sp>
            <p:nvSpPr>
              <p:cNvPr id="150" name="TextBox 97"/>
              <p:cNvSpPr txBox="1"/>
              <p:nvPr/>
            </p:nvSpPr>
            <p:spPr>
              <a:xfrm>
                <a:off x="3613707" y="2602733"/>
                <a:ext cx="729268" cy="102592"/>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51" name="TextBox 98"/>
              <p:cNvSpPr txBox="1"/>
              <p:nvPr/>
            </p:nvSpPr>
            <p:spPr>
              <a:xfrm>
                <a:off x="4738501" y="2568897"/>
                <a:ext cx="790801" cy="102592"/>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grpSp>
          <p:nvGrpSpPr>
            <p:cNvPr id="124" name="Group 123"/>
            <p:cNvGrpSpPr/>
            <p:nvPr/>
          </p:nvGrpSpPr>
          <p:grpSpPr>
            <a:xfrm>
              <a:off x="575471" y="4259294"/>
              <a:ext cx="6205438" cy="534274"/>
              <a:chOff x="583777" y="2451032"/>
              <a:chExt cx="6205438" cy="534274"/>
            </a:xfrm>
          </p:grpSpPr>
          <p:grpSp>
            <p:nvGrpSpPr>
              <p:cNvPr id="125" name="Group 60"/>
              <p:cNvGrpSpPr/>
              <p:nvPr/>
            </p:nvGrpSpPr>
            <p:grpSpPr>
              <a:xfrm>
                <a:off x="583777" y="2451032"/>
                <a:ext cx="1511496" cy="534274"/>
                <a:chOff x="-17016" y="-19050"/>
                <a:chExt cx="917131" cy="324182"/>
              </a:xfrm>
            </p:grpSpPr>
            <p:sp>
              <p:nvSpPr>
                <p:cNvPr id="140" name="Freeform 61"/>
                <p:cNvSpPr/>
                <p:nvPr/>
              </p:nvSpPr>
              <p:spPr>
                <a:xfrm>
                  <a:off x="-17016" y="6006"/>
                  <a:ext cx="900115" cy="299126"/>
                </a:xfrm>
                <a:custGeom>
                  <a:avLst/>
                  <a:gdLst/>
                  <a:ahLst/>
                  <a:cxnLst/>
                  <a:rect l="l" t="t" r="r" b="b"/>
                  <a:pathLst>
                    <a:path w="900115" h="299126">
                      <a:moveTo>
                        <a:pt x="130471" y="0"/>
                      </a:moveTo>
                      <a:lnTo>
                        <a:pt x="769643" y="0"/>
                      </a:lnTo>
                      <a:cubicBezTo>
                        <a:pt x="804247" y="0"/>
                        <a:pt x="837433" y="13746"/>
                        <a:pt x="861901" y="38214"/>
                      </a:cubicBezTo>
                      <a:cubicBezTo>
                        <a:pt x="886369" y="62682"/>
                        <a:pt x="900115" y="95868"/>
                        <a:pt x="900115" y="130471"/>
                      </a:cubicBezTo>
                      <a:lnTo>
                        <a:pt x="900115" y="168655"/>
                      </a:lnTo>
                      <a:cubicBezTo>
                        <a:pt x="900115" y="240712"/>
                        <a:pt x="841701" y="299126"/>
                        <a:pt x="769643" y="299126"/>
                      </a:cubicBezTo>
                      <a:lnTo>
                        <a:pt x="130471" y="299126"/>
                      </a:lnTo>
                      <a:cubicBezTo>
                        <a:pt x="58414" y="299126"/>
                        <a:pt x="0" y="240712"/>
                        <a:pt x="0" y="168655"/>
                      </a:cubicBezTo>
                      <a:lnTo>
                        <a:pt x="0" y="130471"/>
                      </a:lnTo>
                      <a:cubicBezTo>
                        <a:pt x="0" y="58414"/>
                        <a:pt x="58414" y="0"/>
                        <a:pt x="130471" y="0"/>
                      </a:cubicBezTo>
                      <a:close/>
                    </a:path>
                  </a:pathLst>
                </a:custGeom>
                <a:solidFill>
                  <a:srgbClr val="591E8D"/>
                </a:solidFill>
                <a:ln w="19050" cap="rnd">
                  <a:solidFill>
                    <a:srgbClr val="000000"/>
                  </a:solidFill>
                  <a:prstDash val="solid"/>
                  <a:round/>
                </a:ln>
              </p:spPr>
            </p:sp>
            <p:sp>
              <p:nvSpPr>
                <p:cNvPr id="141" name="TextBox 62"/>
                <p:cNvSpPr txBox="1"/>
                <p:nvPr/>
              </p:nvSpPr>
              <p:spPr>
                <a:xfrm>
                  <a:off x="0" y="-19050"/>
                  <a:ext cx="900115"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6" name="Group 63"/>
              <p:cNvGrpSpPr/>
              <p:nvPr/>
            </p:nvGrpSpPr>
            <p:grpSpPr>
              <a:xfrm>
                <a:off x="2315758" y="2478398"/>
                <a:ext cx="1028588" cy="492980"/>
                <a:chOff x="0" y="0"/>
                <a:chExt cx="624117" cy="299126"/>
              </a:xfrm>
            </p:grpSpPr>
            <p:sp>
              <p:nvSpPr>
                <p:cNvPr id="138"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39" name="TextBox 6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127" name="Group 66"/>
              <p:cNvGrpSpPr/>
              <p:nvPr/>
            </p:nvGrpSpPr>
            <p:grpSpPr>
              <a:xfrm>
                <a:off x="3464047" y="2482428"/>
                <a:ext cx="1028588" cy="492980"/>
                <a:chOff x="0" y="0"/>
                <a:chExt cx="624117" cy="299126"/>
              </a:xfrm>
            </p:grpSpPr>
            <p:sp>
              <p:nvSpPr>
                <p:cNvPr id="136" name="Freeform 6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37" name="TextBox 68"/>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35" name="TextBox 71"/>
              <p:cNvSpPr txBox="1"/>
              <p:nvPr/>
            </p:nvSpPr>
            <p:spPr>
              <a:xfrm>
                <a:off x="4612337" y="2455063"/>
                <a:ext cx="1028588"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9" name="TextBox 74"/>
              <p:cNvSpPr txBox="1"/>
              <p:nvPr/>
            </p:nvSpPr>
            <p:spPr>
              <a:xfrm>
                <a:off x="5760627" y="2459093"/>
                <a:ext cx="1028588"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30" name="TextBox 95"/>
              <p:cNvSpPr txBox="1"/>
              <p:nvPr/>
            </p:nvSpPr>
            <p:spPr>
              <a:xfrm>
                <a:off x="731520" y="2601034"/>
                <a:ext cx="1267042" cy="256865"/>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31" name="TextBox 96"/>
              <p:cNvSpPr txBox="1"/>
              <p:nvPr/>
            </p:nvSpPr>
            <p:spPr>
              <a:xfrm>
                <a:off x="2438400" y="2661081"/>
                <a:ext cx="814905" cy="102657"/>
              </a:xfrm>
              <a:prstGeom prst="rect">
                <a:avLst/>
              </a:prstGeom>
            </p:spPr>
            <p:txBody>
              <a:bodyPr wrap="square"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lang="en-US" sz="700" noProof="0" dirty="0" smtClean="0">
                    <a:solidFill>
                      <a:srgbClr val="F4F2EB"/>
                    </a:solidFill>
                    <a:latin typeface="More Sugar"/>
                    <a:ea typeface="More Sugar"/>
                    <a:cs typeface="More Sugar"/>
                    <a:sym typeface="More Sugar"/>
                  </a:rPr>
                  <a:t>SELF CARE</a:t>
                </a:r>
                <a:endParaRPr kumimoji="0" lang="en-US" sz="700"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32" name="TextBox 97"/>
              <p:cNvSpPr txBox="1"/>
              <p:nvPr/>
            </p:nvSpPr>
            <p:spPr>
              <a:xfrm>
                <a:off x="3613707" y="2611338"/>
                <a:ext cx="729268" cy="102592"/>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RELATIONSHIPS</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33" name="TextBox 98"/>
              <p:cNvSpPr txBox="1"/>
              <p:nvPr/>
            </p:nvSpPr>
            <p:spPr>
              <a:xfrm>
                <a:off x="4738501" y="2568897"/>
                <a:ext cx="790801" cy="205184"/>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PERSONAL SAFETY</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grpSp>
      <p:grpSp>
        <p:nvGrpSpPr>
          <p:cNvPr id="187" name="Group 6"/>
          <p:cNvGrpSpPr/>
          <p:nvPr/>
        </p:nvGrpSpPr>
        <p:grpSpPr>
          <a:xfrm>
            <a:off x="2645351" y="2429978"/>
            <a:ext cx="1352235" cy="559640"/>
            <a:chOff x="0" y="0"/>
            <a:chExt cx="624117" cy="299126"/>
          </a:xfrm>
        </p:grpSpPr>
        <p:sp>
          <p:nvSpPr>
            <p:cNvPr id="188" name="Freeform 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txBody>
            <a:bodyPr/>
            <a:lstStyle/>
            <a:p>
              <a:endParaRPr lang="en-GB" dirty="0"/>
            </a:p>
          </p:txBody>
        </p:sp>
        <p:sp>
          <p:nvSpPr>
            <p:cNvPr id="189" name="TextBox 8"/>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91" name="TextBox 95"/>
          <p:cNvSpPr txBox="1"/>
          <p:nvPr/>
        </p:nvSpPr>
        <p:spPr>
          <a:xfrm>
            <a:off x="2801719" y="2603889"/>
            <a:ext cx="1057582" cy="156314"/>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PSHE</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92" name="TextBox 95"/>
          <p:cNvSpPr txBox="1"/>
          <p:nvPr/>
        </p:nvSpPr>
        <p:spPr>
          <a:xfrm>
            <a:off x="647035" y="3715089"/>
            <a:ext cx="1267042" cy="384721"/>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MY INTERDEPENDENCE &amp; SELF-CARE</a:t>
            </a:r>
            <a:endPar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endParaRPr>
          </a:p>
        </p:txBody>
      </p:sp>
      <p:sp>
        <p:nvSpPr>
          <p:cNvPr id="197" name="TextBox 95"/>
          <p:cNvSpPr txBox="1"/>
          <p:nvPr/>
        </p:nvSpPr>
        <p:spPr>
          <a:xfrm>
            <a:off x="630828" y="4324918"/>
            <a:ext cx="1267042" cy="256480"/>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HOLISTIC</a:t>
            </a:r>
            <a:r>
              <a:rPr kumimoji="0" lang="en-US" sz="883" b="0" i="0" u="none" strike="noStrike" kern="1200" cap="none" spc="0" normalizeH="0" noProof="0" dirty="0" smtClean="0">
                <a:ln>
                  <a:noFill/>
                </a:ln>
                <a:solidFill>
                  <a:srgbClr val="F4F2EB"/>
                </a:solidFill>
                <a:effectLst/>
                <a:uLnTx/>
                <a:uFillTx/>
                <a:latin typeface="More Sugar"/>
                <a:ea typeface="More Sugar"/>
                <a:cs typeface="More Sugar"/>
                <a:sym typeface="More Sugar"/>
              </a:rPr>
              <a:t> </a:t>
            </a:r>
          </a:p>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noProof="0" dirty="0" smtClean="0">
                <a:ln>
                  <a:noFill/>
                </a:ln>
                <a:solidFill>
                  <a:srgbClr val="F4F2EB"/>
                </a:solidFill>
                <a:effectLst/>
                <a:uLnTx/>
                <a:uFillTx/>
                <a:latin typeface="More Sugar"/>
                <a:ea typeface="More Sugar"/>
                <a:cs typeface="More Sugar"/>
                <a:sym typeface="More Sugar"/>
              </a:rPr>
              <a:t>APPROACH</a:t>
            </a:r>
            <a:endPar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endParaRPr>
          </a:p>
        </p:txBody>
      </p:sp>
      <p:sp>
        <p:nvSpPr>
          <p:cNvPr id="198" name="TextBox 95"/>
          <p:cNvSpPr txBox="1"/>
          <p:nvPr/>
        </p:nvSpPr>
        <p:spPr>
          <a:xfrm>
            <a:off x="2181618" y="3148173"/>
            <a:ext cx="1267042" cy="244875"/>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700" dirty="0" smtClean="0">
                <a:solidFill>
                  <a:srgbClr val="F4F2EB"/>
                </a:solidFill>
                <a:latin typeface="More Sugar"/>
                <a:ea typeface="More Sugar"/>
                <a:cs typeface="More Sugar"/>
                <a:sym typeface="More Sugar"/>
              </a:rPr>
              <a:t>UNDERSTANDING</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700" dirty="0" smtClean="0">
                <a:solidFill>
                  <a:srgbClr val="F4F2EB"/>
                </a:solidFill>
                <a:latin typeface="More Sugar"/>
                <a:ea typeface="More Sugar"/>
                <a:cs typeface="More Sugar"/>
                <a:sym typeface="More Sugar"/>
              </a:rPr>
              <a:t> MYSELF</a:t>
            </a:r>
            <a:endParaRPr kumimoji="0" lang="en-US" sz="700" b="0" i="0" u="none" strike="noStrike" kern="1200" cap="none" spc="0" normalizeH="0" baseline="0" noProof="0" dirty="0" smtClean="0">
              <a:ln>
                <a:noFill/>
              </a:ln>
              <a:solidFill>
                <a:srgbClr val="F4F2EB"/>
              </a:solidFill>
              <a:effectLst/>
              <a:uLnTx/>
              <a:uFillTx/>
              <a:latin typeface="More Sugar"/>
              <a:ea typeface="More Sugar"/>
              <a:cs typeface="More Sugar"/>
              <a:sym typeface="More Sugar"/>
            </a:endParaRPr>
          </a:p>
        </p:txBody>
      </p:sp>
      <p:sp>
        <p:nvSpPr>
          <p:cNvPr id="199" name="TextBox 95"/>
          <p:cNvSpPr txBox="1"/>
          <p:nvPr/>
        </p:nvSpPr>
        <p:spPr>
          <a:xfrm>
            <a:off x="3313101" y="3159579"/>
            <a:ext cx="1267042" cy="244875"/>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700" dirty="0" smtClean="0">
                <a:solidFill>
                  <a:srgbClr val="F4F2EB"/>
                </a:solidFill>
                <a:latin typeface="More Sugar"/>
                <a:ea typeface="More Sugar"/>
                <a:cs typeface="More Sugar"/>
                <a:sym typeface="More Sugar"/>
              </a:rPr>
              <a:t>UNDERSTANDING </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700" dirty="0" smtClean="0">
                <a:solidFill>
                  <a:srgbClr val="F4F2EB"/>
                </a:solidFill>
                <a:latin typeface="More Sugar"/>
                <a:ea typeface="More Sugar"/>
                <a:cs typeface="More Sugar"/>
                <a:sym typeface="More Sugar"/>
              </a:rPr>
              <a:t>MY COMMUNITY </a:t>
            </a:r>
            <a:endParaRPr kumimoji="0" lang="en-US" sz="700" b="0" i="0" u="none" strike="noStrike" kern="1200" cap="none" spc="0" normalizeH="0" baseline="0" noProof="0" dirty="0" smtClean="0">
              <a:ln>
                <a:noFill/>
              </a:ln>
              <a:solidFill>
                <a:srgbClr val="F4F2EB"/>
              </a:solidFill>
              <a:effectLst/>
              <a:uLnTx/>
              <a:uFillTx/>
              <a:latin typeface="More Sugar"/>
              <a:ea typeface="More Sugar"/>
              <a:cs typeface="More Sugar"/>
              <a:sym typeface="More Sugar"/>
            </a:endParaRPr>
          </a:p>
        </p:txBody>
      </p:sp>
      <p:sp>
        <p:nvSpPr>
          <p:cNvPr id="200" name="TextBox 95"/>
          <p:cNvSpPr txBox="1"/>
          <p:nvPr/>
        </p:nvSpPr>
        <p:spPr>
          <a:xfrm>
            <a:off x="4457314" y="3143443"/>
            <a:ext cx="1267042" cy="246349"/>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700" dirty="0" smtClean="0">
                <a:solidFill>
                  <a:srgbClr val="F4F2EB"/>
                </a:solidFill>
                <a:latin typeface="More Sugar"/>
                <a:ea typeface="More Sugar"/>
                <a:cs typeface="More Sugar"/>
                <a:sym typeface="More Sugar"/>
              </a:rPr>
              <a:t>UNDERSTANDING THE WORLD AROUND ME </a:t>
            </a:r>
            <a:endParaRPr kumimoji="0" lang="en-US" sz="700" b="0" i="0" u="none" strike="noStrike" kern="1200" cap="none" spc="0" normalizeH="0" baseline="0" noProof="0" dirty="0" smtClean="0">
              <a:ln>
                <a:noFill/>
              </a:ln>
              <a:solidFill>
                <a:srgbClr val="F4F2EB"/>
              </a:solidFill>
              <a:effectLst/>
              <a:uLnTx/>
              <a:uFillTx/>
              <a:latin typeface="More Sugar"/>
              <a:ea typeface="More Sugar"/>
              <a:cs typeface="More Sugar"/>
              <a:sym typeface="More Sugar"/>
            </a:endParaRPr>
          </a:p>
        </p:txBody>
      </p:sp>
      <p:sp>
        <p:nvSpPr>
          <p:cNvPr id="202" name="Freeform 53"/>
          <p:cNvSpPr/>
          <p:nvPr/>
        </p:nvSpPr>
        <p:spPr>
          <a:xfrm>
            <a:off x="7898914" y="2772205"/>
            <a:ext cx="1655195" cy="1004749"/>
          </a:xfrm>
          <a:custGeom>
            <a:avLst/>
            <a:gdLst/>
            <a:ahLst/>
            <a:cxnLst/>
            <a:rect l="l" t="t" r="r" b="b"/>
            <a:pathLst>
              <a:path w="1004324" h="749550">
                <a:moveTo>
                  <a:pt x="116934" y="0"/>
                </a:moveTo>
                <a:lnTo>
                  <a:pt x="887390" y="0"/>
                </a:lnTo>
                <a:cubicBezTo>
                  <a:pt x="918403" y="0"/>
                  <a:pt x="948146" y="12320"/>
                  <a:pt x="970075" y="34249"/>
                </a:cubicBezTo>
                <a:cubicBezTo>
                  <a:pt x="992004" y="56178"/>
                  <a:pt x="1004324" y="85921"/>
                  <a:pt x="1004324" y="116934"/>
                </a:cubicBezTo>
                <a:lnTo>
                  <a:pt x="1004324" y="632617"/>
                </a:lnTo>
                <a:cubicBezTo>
                  <a:pt x="1004324" y="663629"/>
                  <a:pt x="992004" y="693372"/>
                  <a:pt x="970075" y="715301"/>
                </a:cubicBezTo>
                <a:cubicBezTo>
                  <a:pt x="948146" y="737231"/>
                  <a:pt x="918403" y="749550"/>
                  <a:pt x="887390" y="749550"/>
                </a:cubicBezTo>
                <a:lnTo>
                  <a:pt x="116934" y="749550"/>
                </a:lnTo>
                <a:cubicBezTo>
                  <a:pt x="85921" y="749550"/>
                  <a:pt x="56178" y="737231"/>
                  <a:pt x="34249" y="715301"/>
                </a:cubicBezTo>
                <a:cubicBezTo>
                  <a:pt x="12320" y="693372"/>
                  <a:pt x="0" y="663629"/>
                  <a:pt x="0" y="632617"/>
                </a:cubicBezTo>
                <a:lnTo>
                  <a:pt x="0" y="116934"/>
                </a:lnTo>
                <a:cubicBezTo>
                  <a:pt x="0" y="85921"/>
                  <a:pt x="12320" y="56178"/>
                  <a:pt x="34249" y="34249"/>
                </a:cubicBezTo>
                <a:cubicBezTo>
                  <a:pt x="56178" y="12320"/>
                  <a:pt x="85921" y="0"/>
                  <a:pt x="116934" y="0"/>
                </a:cubicBezTo>
                <a:close/>
              </a:path>
            </a:pathLst>
          </a:custGeom>
          <a:solidFill>
            <a:srgbClr val="FFFFFF"/>
          </a:solidFill>
          <a:ln w="19050" cap="rnd">
            <a:solidFill>
              <a:srgbClr val="000000"/>
            </a:solidFill>
            <a:prstDash val="solid"/>
            <a:round/>
          </a:ln>
        </p:spPr>
      </p:sp>
      <p:sp>
        <p:nvSpPr>
          <p:cNvPr id="203" name="Freeform 53"/>
          <p:cNvSpPr/>
          <p:nvPr/>
        </p:nvSpPr>
        <p:spPr>
          <a:xfrm>
            <a:off x="7953588" y="3957655"/>
            <a:ext cx="1655195" cy="1328693"/>
          </a:xfrm>
          <a:custGeom>
            <a:avLst/>
            <a:gdLst/>
            <a:ahLst/>
            <a:cxnLst/>
            <a:rect l="l" t="t" r="r" b="b"/>
            <a:pathLst>
              <a:path w="1004324" h="749550">
                <a:moveTo>
                  <a:pt x="116934" y="0"/>
                </a:moveTo>
                <a:lnTo>
                  <a:pt x="887390" y="0"/>
                </a:lnTo>
                <a:cubicBezTo>
                  <a:pt x="918403" y="0"/>
                  <a:pt x="948146" y="12320"/>
                  <a:pt x="970075" y="34249"/>
                </a:cubicBezTo>
                <a:cubicBezTo>
                  <a:pt x="992004" y="56178"/>
                  <a:pt x="1004324" y="85921"/>
                  <a:pt x="1004324" y="116934"/>
                </a:cubicBezTo>
                <a:lnTo>
                  <a:pt x="1004324" y="632617"/>
                </a:lnTo>
                <a:cubicBezTo>
                  <a:pt x="1004324" y="663629"/>
                  <a:pt x="992004" y="693372"/>
                  <a:pt x="970075" y="715301"/>
                </a:cubicBezTo>
                <a:cubicBezTo>
                  <a:pt x="948146" y="737231"/>
                  <a:pt x="918403" y="749550"/>
                  <a:pt x="887390" y="749550"/>
                </a:cubicBezTo>
                <a:lnTo>
                  <a:pt x="116934" y="749550"/>
                </a:lnTo>
                <a:cubicBezTo>
                  <a:pt x="85921" y="749550"/>
                  <a:pt x="56178" y="737231"/>
                  <a:pt x="34249" y="715301"/>
                </a:cubicBezTo>
                <a:cubicBezTo>
                  <a:pt x="12320" y="693372"/>
                  <a:pt x="0" y="663629"/>
                  <a:pt x="0" y="632617"/>
                </a:cubicBezTo>
                <a:lnTo>
                  <a:pt x="0" y="116934"/>
                </a:lnTo>
                <a:cubicBezTo>
                  <a:pt x="0" y="85921"/>
                  <a:pt x="12320" y="56178"/>
                  <a:pt x="34249" y="34249"/>
                </a:cubicBezTo>
                <a:cubicBezTo>
                  <a:pt x="56178" y="12320"/>
                  <a:pt x="85921" y="0"/>
                  <a:pt x="116934" y="0"/>
                </a:cubicBezTo>
                <a:close/>
              </a:path>
            </a:pathLst>
          </a:custGeom>
          <a:solidFill>
            <a:srgbClr val="FFFFFF"/>
          </a:solidFill>
          <a:ln w="19050" cap="rnd">
            <a:solidFill>
              <a:srgbClr val="000000"/>
            </a:solidFill>
            <a:prstDash val="solid"/>
            <a:round/>
          </a:ln>
        </p:spPr>
      </p:sp>
      <p:sp>
        <p:nvSpPr>
          <p:cNvPr id="207" name="TextBox 59"/>
          <p:cNvSpPr txBox="1"/>
          <p:nvPr/>
        </p:nvSpPr>
        <p:spPr>
          <a:xfrm>
            <a:off x="8054451" y="4001848"/>
            <a:ext cx="1414027" cy="1397819"/>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000000"/>
                </a:solidFill>
                <a:effectLst/>
                <a:uLnTx/>
                <a:uFillTx/>
                <a:latin typeface="More Sugar"/>
                <a:ea typeface="More Sugar"/>
                <a:cs typeface="More Sugar"/>
                <a:sym typeface="More Sugar"/>
              </a:rPr>
              <a:t>RECEPTIVE</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More Sugar"/>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Symbols </a:t>
            </a:r>
            <a:r>
              <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(Lanyards</a:t>
            </a: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a:t>
            </a:r>
          </a:p>
          <a:p>
            <a:pPr marL="0" marR="0" lvl="0" indent="0" algn="l" defTabSz="914400" rtl="0" eaLnBrk="1" fontAlgn="auto" latinLnBrk="0" hangingPunct="1">
              <a:lnSpc>
                <a:spcPts val="735"/>
              </a:lnSpc>
              <a:spcBef>
                <a:spcPts val="0"/>
              </a:spcBef>
              <a:spcAft>
                <a:spcPts val="0"/>
              </a:spcAft>
              <a:buClrTx/>
              <a:buSzTx/>
              <a:buFontTx/>
              <a:buNone/>
              <a:tabLst/>
              <a:defRPr/>
            </a:pPr>
            <a:endParaRPr lang="en-US" sz="700" dirty="0">
              <a:solidFill>
                <a:srgbClr val="000000"/>
              </a:solidFill>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Objects of Reference </a:t>
            </a: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Visual </a:t>
            </a:r>
            <a:r>
              <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Schedules</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lang="en-US" sz="700" dirty="0" smtClean="0">
                <a:solidFill>
                  <a:srgbClr val="000000"/>
                </a:solidFill>
                <a:latin typeface="Century Gothic" panose="020B0502020202020204" pitchFamily="34" charset="0"/>
                <a:ea typeface="Canva Sans"/>
                <a:cs typeface="Canva Sans"/>
                <a:sym typeface="Canva Sans"/>
              </a:rPr>
              <a:t>Transition Cues</a:t>
            </a: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Makaton (Signing</a:t>
            </a: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a:t>
            </a:r>
          </a:p>
          <a:p>
            <a:pPr marL="0" marR="0" lvl="0" indent="0" algn="l" defTabSz="914400" rtl="0" eaLnBrk="1" fontAlgn="auto" latinLnBrk="0" hangingPunct="1">
              <a:lnSpc>
                <a:spcPts val="735"/>
              </a:lnSpc>
              <a:spcBef>
                <a:spcPts val="0"/>
              </a:spcBef>
              <a:spcAft>
                <a:spcPts val="0"/>
              </a:spcAft>
              <a:buClrTx/>
              <a:buSzTx/>
              <a:buFontTx/>
              <a:buNone/>
              <a:tabLst/>
              <a:defRPr/>
            </a:pPr>
            <a:endParaRPr lang="en-US" sz="700" dirty="0">
              <a:solidFill>
                <a:srgbClr val="000000"/>
              </a:solidFill>
              <a:latin typeface="Century Gothic" panose="020B0502020202020204" pitchFamily="34" charset="0"/>
              <a:ea typeface="Canva Sans"/>
              <a:cs typeface="Canva Sans"/>
              <a:sym typeface="Canva Sans"/>
            </a:endParaRPr>
          </a:p>
          <a:p>
            <a:pPr>
              <a:lnSpc>
                <a:spcPts val="735"/>
              </a:lnSpc>
              <a:defRPr/>
            </a:pPr>
            <a:r>
              <a:rPr lang="en-US" sz="700" dirty="0">
                <a:solidFill>
                  <a:srgbClr val="000000"/>
                </a:solidFill>
                <a:latin typeface="Century Gothic" panose="020B0502020202020204" pitchFamily="34" charset="0"/>
                <a:ea typeface="Canva Sans"/>
                <a:cs typeface="Canva Sans"/>
                <a:sym typeface="Canva Sans"/>
              </a:rPr>
              <a:t>Intensive Interaction </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639" b="0" i="0" u="none" strike="noStrike" kern="1200" cap="none" spc="0" normalizeH="0" baseline="0" noProof="0" dirty="0">
              <a:ln>
                <a:noFill/>
              </a:ln>
              <a:solidFill>
                <a:srgbClr val="000000"/>
              </a:solidFill>
              <a:effectLst/>
              <a:uLnTx/>
              <a:uFillTx/>
              <a:latin typeface="Canva Sans"/>
              <a:ea typeface="Canva Sans"/>
              <a:cs typeface="Canva Sans"/>
              <a:sym typeface="Canva Sans"/>
            </a:endParaRPr>
          </a:p>
        </p:txBody>
      </p:sp>
      <p:sp>
        <p:nvSpPr>
          <p:cNvPr id="208" name="TextBox 55"/>
          <p:cNvSpPr txBox="1"/>
          <p:nvPr/>
        </p:nvSpPr>
        <p:spPr>
          <a:xfrm>
            <a:off x="8013074" y="2795241"/>
            <a:ext cx="1444721" cy="1038746"/>
          </a:xfrm>
          <a:prstGeom prst="rect">
            <a:avLst/>
          </a:prstGeom>
        </p:spPr>
        <p:txBody>
          <a:bodyPr wrap="square" lIns="0" tIns="0" rIns="0" bIns="0" rtlCol="0" anchor="t">
            <a:spAutoFit/>
          </a:bodyPr>
          <a:lstStyle/>
          <a:p>
            <a:pPr marL="0" marR="0" lvl="0" indent="0" algn="ctr" defTabSz="914400" rtl="0" eaLnBrk="1" fontAlgn="auto" latinLnBrk="0" hangingPunct="1">
              <a:lnSpc>
                <a:spcPts val="1131"/>
              </a:lnSpc>
              <a:spcBef>
                <a:spcPct val="0"/>
              </a:spcBef>
              <a:spcAft>
                <a:spcPts val="0"/>
              </a:spcAft>
              <a:buClrTx/>
              <a:buSzTx/>
              <a:buFontTx/>
              <a:buNone/>
              <a:tabLst/>
              <a:defRPr/>
            </a:pPr>
            <a:r>
              <a:rPr kumimoji="0" lang="en-US" sz="983" b="0" i="0" u="none" strike="noStrike" kern="1200" cap="none" spc="0" normalizeH="0" baseline="0" noProof="0" dirty="0" smtClean="0">
                <a:ln>
                  <a:noFill/>
                </a:ln>
                <a:solidFill>
                  <a:srgbClr val="000000"/>
                </a:solidFill>
                <a:effectLst/>
                <a:uLnTx/>
                <a:uFillTx/>
                <a:latin typeface="More Sugar"/>
                <a:ea typeface="More Sugar"/>
                <a:cs typeface="More Sugar"/>
                <a:sym typeface="More Sugar"/>
              </a:rPr>
              <a:t>EXPRESSIVE</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Picture </a:t>
            </a:r>
            <a:r>
              <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Exchange Communication System (PECs)</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Tassels</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Single message </a:t>
            </a:r>
            <a:r>
              <a:rPr kumimoji="0" lang="en-US" sz="700" b="0" i="0" u="none" strike="noStrike" kern="1200" cap="none" spc="0" normalizeH="0" baseline="0" noProof="0" dirty="0" err="1" smtClean="0">
                <a:ln>
                  <a:noFill/>
                </a:ln>
                <a:solidFill>
                  <a:srgbClr val="000000"/>
                </a:solidFill>
                <a:effectLst/>
                <a:uLnTx/>
                <a:uFillTx/>
                <a:latin typeface="Century Gothic" panose="020B0502020202020204" pitchFamily="34" charset="0"/>
                <a:ea typeface="Canva Sans"/>
                <a:cs typeface="Canva Sans"/>
                <a:sym typeface="Canva Sans"/>
              </a:rPr>
              <a:t>Voca</a:t>
            </a: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 – </a:t>
            </a:r>
            <a:r>
              <a:rPr kumimoji="0" lang="en-US" sz="700" b="0" i="0" u="none" strike="noStrike" kern="1200" cap="none" spc="0" normalizeH="0" baseline="0" noProof="0" dirty="0" err="1" smtClean="0">
                <a:ln>
                  <a:noFill/>
                </a:ln>
                <a:solidFill>
                  <a:srgbClr val="000000"/>
                </a:solidFill>
                <a:effectLst/>
                <a:uLnTx/>
                <a:uFillTx/>
                <a:latin typeface="Century Gothic" panose="020B0502020202020204" pitchFamily="34" charset="0"/>
                <a:ea typeface="Canva Sans"/>
                <a:cs typeface="Canva Sans"/>
                <a:sym typeface="Canva Sans"/>
              </a:rPr>
              <a:t>bBig</a:t>
            </a:r>
            <a:r>
              <a:rPr kumimoji="0" lang="en-US" sz="700" b="0" i="0" u="none" strike="noStrike" kern="1200" cap="none" spc="0" normalizeH="0" noProof="0" dirty="0" smtClean="0">
                <a:ln>
                  <a:noFill/>
                </a:ln>
                <a:solidFill>
                  <a:srgbClr val="000000"/>
                </a:solidFill>
                <a:effectLst/>
                <a:uLnTx/>
                <a:uFillTx/>
                <a:latin typeface="Century Gothic" panose="020B0502020202020204" pitchFamily="34" charset="0"/>
                <a:ea typeface="Canva Sans"/>
                <a:cs typeface="Canva Sans"/>
                <a:sym typeface="Canva Sans"/>
              </a:rPr>
              <a:t> Mack</a:t>
            </a: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639" b="0" i="0" u="none" strike="noStrike" kern="1200" cap="none" spc="0" normalizeH="0" baseline="0" noProof="0" dirty="0">
              <a:ln>
                <a:noFill/>
              </a:ln>
              <a:solidFill>
                <a:srgbClr val="000000"/>
              </a:solidFill>
              <a:effectLst/>
              <a:uLnTx/>
              <a:uFillTx/>
              <a:latin typeface="Canva Sans"/>
              <a:ea typeface="Canva Sans"/>
              <a:cs typeface="Canva Sans"/>
              <a:sym typeface="Canva Sans"/>
            </a:endParaRPr>
          </a:p>
        </p:txBody>
      </p:sp>
    </p:spTree>
    <p:extLst>
      <p:ext uri="{BB962C8B-B14F-4D97-AF65-F5344CB8AC3E}">
        <p14:creationId xmlns:p14="http://schemas.microsoft.com/office/powerpoint/2010/main" val="33637566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flipH="1">
            <a:off x="485666" y="3352800"/>
            <a:ext cx="2552783" cy="0"/>
          </a:xfrm>
          <a:prstGeom prst="line">
            <a:avLst/>
          </a:prstGeom>
          <a:ln w="19050" cap="flat">
            <a:solidFill>
              <a:srgbClr val="000000"/>
            </a:solidFill>
            <a:prstDash val="solid"/>
            <a:headEnd type="none" w="sm" len="sm"/>
            <a:tailEnd type="none" w="sm" len="sm"/>
          </a:ln>
        </p:spPr>
      </p:sp>
      <p:sp>
        <p:nvSpPr>
          <p:cNvPr id="7" name="AutoShape 7"/>
          <p:cNvSpPr/>
          <p:nvPr/>
        </p:nvSpPr>
        <p:spPr>
          <a:xfrm flipH="1">
            <a:off x="485666" y="2362200"/>
            <a:ext cx="2552783" cy="0"/>
          </a:xfrm>
          <a:prstGeom prst="line">
            <a:avLst/>
          </a:prstGeom>
          <a:ln w="19050" cap="flat">
            <a:solidFill>
              <a:srgbClr val="000000"/>
            </a:solidFill>
            <a:prstDash val="solid"/>
            <a:headEnd type="none" w="sm" len="sm"/>
            <a:tailEnd type="none" w="sm" len="sm"/>
          </a:ln>
        </p:spPr>
      </p:sp>
      <p:sp>
        <p:nvSpPr>
          <p:cNvPr id="8" name="AutoShape 8"/>
          <p:cNvSpPr/>
          <p:nvPr/>
        </p:nvSpPr>
        <p:spPr>
          <a:xfrm>
            <a:off x="476140" y="1197586"/>
            <a:ext cx="6641" cy="3222014"/>
          </a:xfrm>
          <a:prstGeom prst="line">
            <a:avLst/>
          </a:prstGeom>
          <a:ln w="19050" cap="flat">
            <a:solidFill>
              <a:srgbClr val="000000"/>
            </a:solidFill>
            <a:prstDash val="solid"/>
            <a:headEnd type="none" w="sm" len="sm"/>
            <a:tailEnd type="none" w="sm" len="sm"/>
          </a:ln>
        </p:spPr>
      </p:sp>
      <p:sp>
        <p:nvSpPr>
          <p:cNvPr id="9" name="AutoShape 9"/>
          <p:cNvSpPr/>
          <p:nvPr/>
        </p:nvSpPr>
        <p:spPr>
          <a:xfrm flipH="1" flipV="1">
            <a:off x="474591" y="1203540"/>
            <a:ext cx="2594275" cy="9525"/>
          </a:xfrm>
          <a:prstGeom prst="line">
            <a:avLst/>
          </a:prstGeom>
          <a:ln w="19050" cap="flat">
            <a:solidFill>
              <a:srgbClr val="000000"/>
            </a:solidFill>
            <a:prstDash val="solid"/>
            <a:headEnd type="none" w="sm" len="sm"/>
            <a:tailEnd type="none" w="sm" len="sm"/>
          </a:ln>
        </p:spPr>
      </p:sp>
      <p:sp>
        <p:nvSpPr>
          <p:cNvPr id="13" name="AutoShape 13"/>
          <p:cNvSpPr/>
          <p:nvPr/>
        </p:nvSpPr>
        <p:spPr>
          <a:xfrm flipH="1">
            <a:off x="485674" y="4419600"/>
            <a:ext cx="2598856" cy="2290"/>
          </a:xfrm>
          <a:prstGeom prst="line">
            <a:avLst/>
          </a:prstGeom>
          <a:ln w="19050" cap="flat">
            <a:solidFill>
              <a:srgbClr val="000000"/>
            </a:solidFill>
            <a:prstDash val="solid"/>
            <a:headEnd type="none" w="sm" len="sm"/>
            <a:tailEnd type="none" w="sm" len="sm"/>
          </a:ln>
        </p:spPr>
      </p:sp>
      <p:sp>
        <p:nvSpPr>
          <p:cNvPr id="14" name="AutoShape 14"/>
          <p:cNvSpPr/>
          <p:nvPr/>
        </p:nvSpPr>
        <p:spPr>
          <a:xfrm flipV="1">
            <a:off x="2426042" y="4958422"/>
            <a:ext cx="9525" cy="1322969"/>
          </a:xfrm>
          <a:prstGeom prst="line">
            <a:avLst/>
          </a:prstGeom>
          <a:ln w="19050" cap="flat">
            <a:solidFill>
              <a:srgbClr val="000000"/>
            </a:solidFill>
            <a:prstDash val="solid"/>
            <a:headEnd type="none" w="sm" len="sm"/>
            <a:tailEnd type="none" w="sm" len="sm"/>
          </a:ln>
        </p:spPr>
      </p:sp>
      <p:sp>
        <p:nvSpPr>
          <p:cNvPr id="15" name="AutoShape 15"/>
          <p:cNvSpPr/>
          <p:nvPr/>
        </p:nvSpPr>
        <p:spPr>
          <a:xfrm flipV="1">
            <a:off x="4375943" y="5077527"/>
            <a:ext cx="9525" cy="1322969"/>
          </a:xfrm>
          <a:prstGeom prst="line">
            <a:avLst/>
          </a:prstGeom>
          <a:ln w="19050" cap="flat">
            <a:solidFill>
              <a:srgbClr val="000000"/>
            </a:solidFill>
            <a:prstDash val="solid"/>
            <a:headEnd type="none" w="sm" len="sm"/>
            <a:tailEnd type="none" w="sm" len="sm"/>
          </a:ln>
        </p:spPr>
      </p:sp>
      <p:grpSp>
        <p:nvGrpSpPr>
          <p:cNvPr id="16" name="Group 16"/>
          <p:cNvGrpSpPr/>
          <p:nvPr/>
        </p:nvGrpSpPr>
        <p:grpSpPr>
          <a:xfrm>
            <a:off x="1851980" y="3886200"/>
            <a:ext cx="7419964" cy="1217538"/>
            <a:chOff x="0" y="0"/>
            <a:chExt cx="2340804" cy="206226"/>
          </a:xfrm>
        </p:grpSpPr>
        <p:sp>
          <p:nvSpPr>
            <p:cNvPr id="17" name="Freeform 17"/>
            <p:cNvSpPr/>
            <p:nvPr/>
          </p:nvSpPr>
          <p:spPr>
            <a:xfrm>
              <a:off x="0" y="0"/>
              <a:ext cx="2340804" cy="206226"/>
            </a:xfrm>
            <a:custGeom>
              <a:avLst/>
              <a:gdLst/>
              <a:ahLst/>
              <a:cxnLst/>
              <a:rect l="l" t="t" r="r" b="b"/>
              <a:pathLst>
                <a:path w="2340804" h="206226">
                  <a:moveTo>
                    <a:pt x="26085" y="0"/>
                  </a:moveTo>
                  <a:lnTo>
                    <a:pt x="2314719" y="0"/>
                  </a:lnTo>
                  <a:cubicBezTo>
                    <a:pt x="2329125" y="0"/>
                    <a:pt x="2340804" y="11679"/>
                    <a:pt x="2340804" y="26085"/>
                  </a:cubicBezTo>
                  <a:lnTo>
                    <a:pt x="2340804" y="180141"/>
                  </a:lnTo>
                  <a:cubicBezTo>
                    <a:pt x="2340804" y="194547"/>
                    <a:pt x="2329125" y="206226"/>
                    <a:pt x="2314719" y="206226"/>
                  </a:cubicBezTo>
                  <a:lnTo>
                    <a:pt x="26085" y="206226"/>
                  </a:lnTo>
                  <a:cubicBezTo>
                    <a:pt x="11679" y="206226"/>
                    <a:pt x="0" y="194547"/>
                    <a:pt x="0" y="180141"/>
                  </a:cubicBezTo>
                  <a:lnTo>
                    <a:pt x="0" y="26085"/>
                  </a:lnTo>
                  <a:cubicBezTo>
                    <a:pt x="0" y="11679"/>
                    <a:pt x="11679" y="0"/>
                    <a:pt x="26085" y="0"/>
                  </a:cubicBezTo>
                  <a:close/>
                </a:path>
              </a:pathLst>
            </a:custGeom>
            <a:solidFill>
              <a:srgbClr val="FFFFFF"/>
            </a:solidFill>
            <a:ln w="19050" cap="rnd">
              <a:solidFill>
                <a:srgbClr val="000000"/>
              </a:solidFill>
              <a:prstDash val="solid"/>
              <a:round/>
            </a:ln>
          </p:spPr>
        </p:sp>
        <p:sp>
          <p:nvSpPr>
            <p:cNvPr id="18" name="TextBox 18"/>
            <p:cNvSpPr txBox="1"/>
            <p:nvPr/>
          </p:nvSpPr>
          <p:spPr>
            <a:xfrm>
              <a:off x="0" y="-19050"/>
              <a:ext cx="2340804" cy="225276"/>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5" name="Freeform 25"/>
          <p:cNvSpPr/>
          <p:nvPr/>
        </p:nvSpPr>
        <p:spPr>
          <a:xfrm>
            <a:off x="6402486" y="207243"/>
            <a:ext cx="2451434" cy="612858"/>
          </a:xfrm>
          <a:custGeom>
            <a:avLst/>
            <a:gdLst/>
            <a:ahLst/>
            <a:cxnLst/>
            <a:rect l="l" t="t" r="r" b="b"/>
            <a:pathLst>
              <a:path w="2451434" h="612858">
                <a:moveTo>
                  <a:pt x="0" y="0"/>
                </a:moveTo>
                <a:lnTo>
                  <a:pt x="2451434" y="0"/>
                </a:lnTo>
                <a:lnTo>
                  <a:pt x="2451434" y="612858"/>
                </a:lnTo>
                <a:lnTo>
                  <a:pt x="0" y="612858"/>
                </a:lnTo>
                <a:lnTo>
                  <a:pt x="0" y="0"/>
                </a:lnTo>
                <a:close/>
              </a:path>
            </a:pathLst>
          </a:custGeom>
          <a:blipFill>
            <a:blip r:embed="rId2"/>
            <a:stretch>
              <a:fillRect/>
            </a:stretch>
          </a:blipFill>
        </p:spPr>
      </p:sp>
      <p:grpSp>
        <p:nvGrpSpPr>
          <p:cNvPr id="72" name="Group 71"/>
          <p:cNvGrpSpPr/>
          <p:nvPr/>
        </p:nvGrpSpPr>
        <p:grpSpPr>
          <a:xfrm>
            <a:off x="3928042" y="228600"/>
            <a:ext cx="1761006" cy="738888"/>
            <a:chOff x="3928042" y="228600"/>
            <a:chExt cx="1761006" cy="738888"/>
          </a:xfrm>
        </p:grpSpPr>
        <p:grpSp>
          <p:nvGrpSpPr>
            <p:cNvPr id="22" name="Group 22"/>
            <p:cNvGrpSpPr/>
            <p:nvPr/>
          </p:nvGrpSpPr>
          <p:grpSpPr>
            <a:xfrm>
              <a:off x="3928042" y="228600"/>
              <a:ext cx="1761006" cy="738888"/>
              <a:chOff x="0" y="-92472"/>
              <a:chExt cx="1068527" cy="448336"/>
            </a:xfrm>
          </p:grpSpPr>
          <p:sp>
            <p:nvSpPr>
              <p:cNvPr id="23" name="Freeform 23"/>
              <p:cNvSpPr/>
              <p:nvPr/>
            </p:nvSpPr>
            <p:spPr>
              <a:xfrm>
                <a:off x="0" y="-92472"/>
                <a:ext cx="1068527" cy="355864"/>
              </a:xfrm>
              <a:custGeom>
                <a:avLst/>
                <a:gdLst/>
                <a:ahLst/>
                <a:cxnLst/>
                <a:rect l="l" t="t" r="r" b="b"/>
                <a:pathLst>
                  <a:path w="1068527" h="355864">
                    <a:moveTo>
                      <a:pt x="109908" y="0"/>
                    </a:moveTo>
                    <a:lnTo>
                      <a:pt x="958619" y="0"/>
                    </a:lnTo>
                    <a:cubicBezTo>
                      <a:pt x="987769" y="0"/>
                      <a:pt x="1015724" y="11580"/>
                      <a:pt x="1036336" y="32191"/>
                    </a:cubicBezTo>
                    <a:cubicBezTo>
                      <a:pt x="1056947" y="52803"/>
                      <a:pt x="1068527" y="80758"/>
                      <a:pt x="1068527" y="109908"/>
                    </a:cubicBezTo>
                    <a:lnTo>
                      <a:pt x="1068527" y="245956"/>
                    </a:lnTo>
                    <a:cubicBezTo>
                      <a:pt x="1068527" y="306657"/>
                      <a:pt x="1019320" y="355864"/>
                      <a:pt x="958619" y="355864"/>
                    </a:cubicBezTo>
                    <a:lnTo>
                      <a:pt x="109908" y="355864"/>
                    </a:lnTo>
                    <a:cubicBezTo>
                      <a:pt x="80758" y="355864"/>
                      <a:pt x="52803" y="344284"/>
                      <a:pt x="32191" y="323673"/>
                    </a:cubicBezTo>
                    <a:cubicBezTo>
                      <a:pt x="11580" y="303061"/>
                      <a:pt x="0" y="275106"/>
                      <a:pt x="0" y="245956"/>
                    </a:cubicBezTo>
                    <a:lnTo>
                      <a:pt x="0" y="109908"/>
                    </a:lnTo>
                    <a:cubicBezTo>
                      <a:pt x="0" y="80758"/>
                      <a:pt x="11580" y="52803"/>
                      <a:pt x="32191" y="32191"/>
                    </a:cubicBezTo>
                    <a:cubicBezTo>
                      <a:pt x="52803" y="11580"/>
                      <a:pt x="80758" y="0"/>
                      <a:pt x="109908" y="0"/>
                    </a:cubicBezTo>
                    <a:close/>
                  </a:path>
                </a:pathLst>
              </a:custGeom>
              <a:solidFill>
                <a:srgbClr val="591E8D"/>
              </a:solidFill>
              <a:ln w="19050" cap="rnd">
                <a:solidFill>
                  <a:srgbClr val="000000"/>
                </a:solidFill>
                <a:prstDash val="solid"/>
                <a:round/>
              </a:ln>
            </p:spPr>
          </p:sp>
          <p:sp>
            <p:nvSpPr>
              <p:cNvPr id="24" name="TextBox 24"/>
              <p:cNvSpPr txBox="1"/>
              <p:nvPr/>
            </p:nvSpPr>
            <p:spPr>
              <a:xfrm>
                <a:off x="0" y="-19050"/>
                <a:ext cx="1068527" cy="374914"/>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6" name="TextBox 26"/>
            <p:cNvSpPr txBox="1"/>
            <p:nvPr/>
          </p:nvSpPr>
          <p:spPr>
            <a:xfrm>
              <a:off x="4102579" y="420772"/>
              <a:ext cx="1411932" cy="141962"/>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PSHE</a:t>
              </a: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 </a:t>
              </a:r>
              <a:r>
                <a:rPr kumimoji="0" lang="en-US" sz="9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RATIONALE</a:t>
              </a:r>
              <a:endPar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grpSp>
        <p:nvGrpSpPr>
          <p:cNvPr id="70" name="Group 69"/>
          <p:cNvGrpSpPr/>
          <p:nvPr/>
        </p:nvGrpSpPr>
        <p:grpSpPr>
          <a:xfrm>
            <a:off x="1885784" y="2047415"/>
            <a:ext cx="7386159" cy="803412"/>
            <a:chOff x="1885784" y="2299490"/>
            <a:chExt cx="7386159" cy="452308"/>
          </a:xfrm>
        </p:grpSpPr>
        <p:grpSp>
          <p:nvGrpSpPr>
            <p:cNvPr id="10" name="Group 10"/>
            <p:cNvGrpSpPr/>
            <p:nvPr/>
          </p:nvGrpSpPr>
          <p:grpSpPr>
            <a:xfrm>
              <a:off x="1885784" y="2299490"/>
              <a:ext cx="7386159" cy="452308"/>
              <a:chOff x="0" y="0"/>
              <a:chExt cx="2313382" cy="142691"/>
            </a:xfrm>
          </p:grpSpPr>
          <p:sp>
            <p:nvSpPr>
              <p:cNvPr id="11" name="Freeform 11"/>
              <p:cNvSpPr/>
              <p:nvPr/>
            </p:nvSpPr>
            <p:spPr>
              <a:xfrm>
                <a:off x="0" y="0"/>
                <a:ext cx="2313381" cy="142691"/>
              </a:xfrm>
              <a:custGeom>
                <a:avLst/>
                <a:gdLst/>
                <a:ahLst/>
                <a:cxnLst/>
                <a:rect l="l" t="t" r="r" b="b"/>
                <a:pathLst>
                  <a:path w="2313381" h="142691">
                    <a:moveTo>
                      <a:pt x="26394" y="0"/>
                    </a:moveTo>
                    <a:lnTo>
                      <a:pt x="2286988" y="0"/>
                    </a:lnTo>
                    <a:cubicBezTo>
                      <a:pt x="2293988" y="0"/>
                      <a:pt x="2300701" y="2781"/>
                      <a:pt x="2305651" y="7731"/>
                    </a:cubicBezTo>
                    <a:cubicBezTo>
                      <a:pt x="2310601" y="12680"/>
                      <a:pt x="2313381" y="19394"/>
                      <a:pt x="2313381" y="26394"/>
                    </a:cubicBezTo>
                    <a:lnTo>
                      <a:pt x="2313381" y="116297"/>
                    </a:lnTo>
                    <a:cubicBezTo>
                      <a:pt x="2313381" y="123297"/>
                      <a:pt x="2310601" y="130011"/>
                      <a:pt x="2305651" y="134961"/>
                    </a:cubicBezTo>
                    <a:cubicBezTo>
                      <a:pt x="2300701" y="139911"/>
                      <a:pt x="2293988" y="142691"/>
                      <a:pt x="2286988" y="142691"/>
                    </a:cubicBezTo>
                    <a:lnTo>
                      <a:pt x="26394" y="142691"/>
                    </a:lnTo>
                    <a:cubicBezTo>
                      <a:pt x="19394" y="142691"/>
                      <a:pt x="12680" y="139911"/>
                      <a:pt x="7731" y="134961"/>
                    </a:cubicBezTo>
                    <a:cubicBezTo>
                      <a:pt x="2781" y="130011"/>
                      <a:pt x="0" y="123297"/>
                      <a:pt x="0" y="116297"/>
                    </a:cubicBezTo>
                    <a:lnTo>
                      <a:pt x="0" y="26394"/>
                    </a:lnTo>
                    <a:cubicBezTo>
                      <a:pt x="0" y="19394"/>
                      <a:pt x="2781" y="12680"/>
                      <a:pt x="7731" y="7731"/>
                    </a:cubicBezTo>
                    <a:cubicBezTo>
                      <a:pt x="12680" y="2781"/>
                      <a:pt x="19394" y="0"/>
                      <a:pt x="26394" y="0"/>
                    </a:cubicBezTo>
                    <a:close/>
                  </a:path>
                </a:pathLst>
              </a:custGeom>
              <a:solidFill>
                <a:srgbClr val="FFFFFF"/>
              </a:solidFill>
              <a:ln w="19050" cap="rnd">
                <a:solidFill>
                  <a:srgbClr val="000000"/>
                </a:solidFill>
                <a:prstDash val="solid"/>
                <a:round/>
              </a:ln>
            </p:spPr>
          </p:sp>
          <p:sp>
            <p:nvSpPr>
              <p:cNvPr id="12" name="TextBox 12"/>
              <p:cNvSpPr txBox="1"/>
              <p:nvPr/>
            </p:nvSpPr>
            <p:spPr>
              <a:xfrm>
                <a:off x="0" y="-19050"/>
                <a:ext cx="2313382" cy="16174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7" name="TextBox 27"/>
            <p:cNvSpPr txBox="1"/>
            <p:nvPr/>
          </p:nvSpPr>
          <p:spPr>
            <a:xfrm>
              <a:off x="2082162" y="2388694"/>
              <a:ext cx="7002975" cy="296008"/>
            </a:xfrm>
            <a:prstGeom prst="rect">
              <a:avLst/>
            </a:prstGeom>
          </p:spPr>
          <p:txBody>
            <a:bodyPr lIns="0" tIns="0" rIns="0" bIns="0" rtlCol="0" anchor="t">
              <a:spAutoFit/>
            </a:bodyPr>
            <a:lstStyle/>
            <a:p>
              <a:pPr marL="0" marR="0" lvl="0" indent="0" algn="l" defTabSz="914400" rtl="0" eaLnBrk="1" fontAlgn="auto" latinLnBrk="0" hangingPunct="1">
                <a:lnSpc>
                  <a:spcPts val="786"/>
                </a:lnSpc>
                <a:spcBef>
                  <a:spcPts val="0"/>
                </a:spcBef>
                <a:spcAft>
                  <a:spcPts val="0"/>
                </a:spcAft>
                <a:buClrTx/>
                <a:buSzTx/>
                <a:buFontTx/>
                <a:buNone/>
                <a:tabLst/>
                <a:defRPr/>
              </a:pPr>
              <a:r>
                <a:rPr kumimoji="0" lang="en-US" sz="800" b="0" i="0" u="none" strike="noStrike" kern="1200" cap="none" spc="15" normalizeH="0" baseline="0" noProof="0" dirty="0">
                  <a:ln>
                    <a:noFill/>
                  </a:ln>
                  <a:solidFill>
                    <a:prstClr val="black"/>
                  </a:solidFill>
                  <a:effectLst/>
                  <a:uLnTx/>
                  <a:uFillTx/>
                  <a:latin typeface="Century Gothic" panose="020B0502020202020204" pitchFamily="34" charset="0"/>
                  <a:ea typeface="Canva Sans"/>
                  <a:cs typeface="Canva Sans"/>
                  <a:sym typeface="Canva Sans"/>
                </a:rPr>
                <a:t>In the ASC department activities are multimodal including the use of symbols, pictures, objects and social sight </a:t>
              </a:r>
              <a:r>
                <a:rPr kumimoji="0" lang="en-US" sz="800" b="0" i="0" u="none" strike="noStrike" kern="1200" cap="none" spc="15" normalizeH="0" baseline="0" noProof="0" dirty="0" smtClean="0">
                  <a:ln>
                    <a:noFill/>
                  </a:ln>
                  <a:solidFill>
                    <a:prstClr val="black"/>
                  </a:solidFill>
                  <a:effectLst/>
                  <a:uLnTx/>
                  <a:uFillTx/>
                  <a:latin typeface="Century Gothic" panose="020B0502020202020204" pitchFamily="34" charset="0"/>
                  <a:ea typeface="Canva Sans"/>
                  <a:cs typeface="Canva Sans"/>
                  <a:sym typeface="Canva Sans"/>
                </a:rPr>
                <a:t>recognition.</a:t>
              </a:r>
            </a:p>
            <a:p>
              <a:pPr marL="0" marR="0" lvl="0" indent="0" algn="l" defTabSz="914400" rtl="0" eaLnBrk="1" fontAlgn="auto" latinLnBrk="0" hangingPunct="1">
                <a:lnSpc>
                  <a:spcPts val="786"/>
                </a:lnSpc>
                <a:spcBef>
                  <a:spcPts val="0"/>
                </a:spcBef>
                <a:spcAft>
                  <a:spcPts val="0"/>
                </a:spcAft>
                <a:buClrTx/>
                <a:buSzTx/>
                <a:buFontTx/>
                <a:buNone/>
                <a:tabLst/>
                <a:defRPr/>
              </a:pPr>
              <a:endParaRPr kumimoji="0" lang="en-US" sz="800" b="0" i="0" u="none" strike="noStrike" kern="1200" cap="none" spc="15" normalizeH="0" baseline="0" noProof="0" dirty="0">
                <a:ln>
                  <a:noFill/>
                </a:ln>
                <a:solidFill>
                  <a:prstClr val="black"/>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86"/>
                </a:lnSpc>
                <a:spcBef>
                  <a:spcPts val="0"/>
                </a:spcBef>
                <a:spcAft>
                  <a:spcPts val="0"/>
                </a:spcAft>
                <a:buClrTx/>
                <a:buSzTx/>
                <a:buFontTx/>
                <a:buNone/>
                <a:tabLst/>
                <a:defRPr/>
              </a:pPr>
              <a:r>
                <a:rPr kumimoji="0" lang="en-GB" sz="800" b="0" i="0" u="none" strike="noStrike" kern="1200" cap="none" spc="15" normalizeH="0" baseline="0" noProof="0" dirty="0">
                  <a:ln>
                    <a:noFill/>
                  </a:ln>
                  <a:solidFill>
                    <a:prstClr val="black"/>
                  </a:solidFill>
                  <a:effectLst/>
                  <a:uLnTx/>
                  <a:uFillTx/>
                  <a:latin typeface="Century Gothic" panose="020B0502020202020204" pitchFamily="34" charset="0"/>
                  <a:ea typeface="Canva Sans"/>
                  <a:cs typeface="Canva Sans"/>
                  <a:sym typeface="Canva Sans"/>
                </a:rPr>
                <a:t>The PSHE offer is primarily taught on a discretely through specific sessions on a daily basis. The areas of focus are mapped based on key stages over the course of a learners’ journey through the ASC department from year 7 to year 11. </a:t>
              </a:r>
            </a:p>
            <a:p>
              <a:pPr marL="0" marR="0" lvl="0" indent="0" algn="l" defTabSz="914400" rtl="0" eaLnBrk="1" fontAlgn="auto" latinLnBrk="0" hangingPunct="1">
                <a:lnSpc>
                  <a:spcPts val="909"/>
                </a:lnSpc>
                <a:spcBef>
                  <a:spcPts val="0"/>
                </a:spcBef>
                <a:spcAft>
                  <a:spcPts val="0"/>
                </a:spcAft>
                <a:buClrTx/>
                <a:buSzTx/>
                <a:buFontTx/>
                <a:buNone/>
                <a:tabLst/>
                <a:defRPr/>
              </a:pPr>
              <a:endParaRPr kumimoji="0" lang="en-US" sz="600" b="0" i="0" u="none" strike="noStrike" kern="1200" cap="none" spc="15" normalizeH="0" baseline="0" noProof="0" dirty="0">
                <a:ln>
                  <a:noFill/>
                </a:ln>
                <a:solidFill>
                  <a:prstClr val="black"/>
                </a:solidFill>
                <a:effectLst/>
                <a:uLnTx/>
                <a:uFillTx/>
                <a:latin typeface="Century Gothic" panose="020B0502020202020204" pitchFamily="34" charset="0"/>
                <a:ea typeface="Canva Sans"/>
                <a:cs typeface="Canva Sans"/>
                <a:sym typeface="Canva Sans"/>
              </a:endParaRPr>
            </a:p>
          </p:txBody>
        </p:sp>
      </p:grpSp>
      <p:grpSp>
        <p:nvGrpSpPr>
          <p:cNvPr id="71" name="Group 70"/>
          <p:cNvGrpSpPr/>
          <p:nvPr/>
        </p:nvGrpSpPr>
        <p:grpSpPr>
          <a:xfrm>
            <a:off x="1885784" y="936999"/>
            <a:ext cx="7397542" cy="1035482"/>
            <a:chOff x="1885784" y="936998"/>
            <a:chExt cx="7397542" cy="1260679"/>
          </a:xfrm>
        </p:grpSpPr>
        <p:grpSp>
          <p:nvGrpSpPr>
            <p:cNvPr id="19" name="Group 19"/>
            <p:cNvGrpSpPr/>
            <p:nvPr/>
          </p:nvGrpSpPr>
          <p:grpSpPr>
            <a:xfrm>
              <a:off x="1885784" y="936998"/>
              <a:ext cx="7397542" cy="1260679"/>
              <a:chOff x="0" y="0"/>
              <a:chExt cx="2333730" cy="397711"/>
            </a:xfrm>
          </p:grpSpPr>
          <p:sp>
            <p:nvSpPr>
              <p:cNvPr id="20" name="Freeform 20"/>
              <p:cNvSpPr/>
              <p:nvPr/>
            </p:nvSpPr>
            <p:spPr>
              <a:xfrm>
                <a:off x="0" y="0"/>
                <a:ext cx="2333730" cy="397711"/>
              </a:xfrm>
              <a:custGeom>
                <a:avLst/>
                <a:gdLst/>
                <a:ahLst/>
                <a:cxnLst/>
                <a:rect l="l" t="t" r="r" b="b"/>
                <a:pathLst>
                  <a:path w="2333730" h="397711">
                    <a:moveTo>
                      <a:pt x="26164" y="0"/>
                    </a:moveTo>
                    <a:lnTo>
                      <a:pt x="2307566" y="0"/>
                    </a:lnTo>
                    <a:cubicBezTo>
                      <a:pt x="2322016" y="0"/>
                      <a:pt x="2333730" y="11714"/>
                      <a:pt x="2333730" y="26164"/>
                    </a:cubicBezTo>
                    <a:lnTo>
                      <a:pt x="2333730" y="371547"/>
                    </a:lnTo>
                    <a:cubicBezTo>
                      <a:pt x="2333730" y="378486"/>
                      <a:pt x="2330973" y="385141"/>
                      <a:pt x="2326067" y="390048"/>
                    </a:cubicBezTo>
                    <a:cubicBezTo>
                      <a:pt x="2321160" y="394955"/>
                      <a:pt x="2314505" y="397711"/>
                      <a:pt x="2307566" y="397711"/>
                    </a:cubicBezTo>
                    <a:lnTo>
                      <a:pt x="26164" y="397711"/>
                    </a:lnTo>
                    <a:cubicBezTo>
                      <a:pt x="11714" y="397711"/>
                      <a:pt x="0" y="385997"/>
                      <a:pt x="0" y="371547"/>
                    </a:cubicBezTo>
                    <a:lnTo>
                      <a:pt x="0" y="26164"/>
                    </a:lnTo>
                    <a:cubicBezTo>
                      <a:pt x="0" y="19225"/>
                      <a:pt x="2757" y="12570"/>
                      <a:pt x="7663" y="7663"/>
                    </a:cubicBezTo>
                    <a:cubicBezTo>
                      <a:pt x="12570" y="2757"/>
                      <a:pt x="19225" y="0"/>
                      <a:pt x="26164" y="0"/>
                    </a:cubicBezTo>
                    <a:close/>
                  </a:path>
                </a:pathLst>
              </a:custGeom>
              <a:solidFill>
                <a:srgbClr val="FFFFFF"/>
              </a:solidFill>
              <a:ln w="19050" cap="rnd">
                <a:solidFill>
                  <a:srgbClr val="000000"/>
                </a:solidFill>
                <a:prstDash val="solid"/>
                <a:round/>
              </a:ln>
            </p:spPr>
          </p:sp>
          <p:sp>
            <p:nvSpPr>
              <p:cNvPr id="21" name="TextBox 21"/>
              <p:cNvSpPr txBox="1"/>
              <p:nvPr/>
            </p:nvSpPr>
            <p:spPr>
              <a:xfrm>
                <a:off x="0" y="-19050"/>
                <a:ext cx="2333730" cy="41676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grpSp>
        <p:sp>
          <p:nvSpPr>
            <p:cNvPr id="28" name="TextBox 28"/>
            <p:cNvSpPr txBox="1"/>
            <p:nvPr/>
          </p:nvSpPr>
          <p:spPr>
            <a:xfrm>
              <a:off x="2082162" y="1066800"/>
              <a:ext cx="7128685" cy="1124136"/>
            </a:xfrm>
            <a:prstGeom prst="rect">
              <a:avLst/>
            </a:prstGeom>
          </p:spPr>
          <p:txBody>
            <a:bodyPr lIns="0" tIns="0" rIns="0" bIns="0" rtlCol="0" anchor="t">
              <a:spAutoFit/>
            </a:bodyPr>
            <a:lstStyle/>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PSHE is taught both discretely as well as embedded across our six learning strands delivered through wider curriculum subject areas. We teach prerequisite skills and knowledge to build a strong foundation in order to improve skills now and in the future. PSHE is taught a developmentally appropriate level</a:t>
              </a:r>
              <a:r>
                <a:rPr kumimoji="0" lang="en-US" sz="8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Here at the Mary Elliot Academy we thrive to develop learners’ individual independence through differentiated and personalised teaching. The ASC curriculum offers both explicit and implicit experiences and opportunities which aim at increasing learners’ independence, physical, mental and social awareness. We build upon skills as our learners move through the school in readiness for life beyond the Mary Elliot Academy.</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p:txBody>
        </p:sp>
      </p:grpSp>
      <p:grpSp>
        <p:nvGrpSpPr>
          <p:cNvPr id="30" name="Group 30"/>
          <p:cNvGrpSpPr/>
          <p:nvPr/>
        </p:nvGrpSpPr>
        <p:grpSpPr>
          <a:xfrm>
            <a:off x="624039" y="2147579"/>
            <a:ext cx="1201218" cy="492980"/>
            <a:chOff x="0" y="0"/>
            <a:chExt cx="728864" cy="299126"/>
          </a:xfrm>
        </p:grpSpPr>
        <p:sp>
          <p:nvSpPr>
            <p:cNvPr id="31" name="Freeform 31"/>
            <p:cNvSpPr/>
            <p:nvPr/>
          </p:nvSpPr>
          <p:spPr>
            <a:xfrm>
              <a:off x="0" y="0"/>
              <a:ext cx="728864" cy="299126"/>
            </a:xfrm>
            <a:custGeom>
              <a:avLst/>
              <a:gdLst/>
              <a:ahLst/>
              <a:cxnLst/>
              <a:rect l="l" t="t" r="r" b="b"/>
              <a:pathLst>
                <a:path w="728864" h="299126">
                  <a:moveTo>
                    <a:pt x="149563" y="0"/>
                  </a:moveTo>
                  <a:lnTo>
                    <a:pt x="579301" y="0"/>
                  </a:lnTo>
                  <a:cubicBezTo>
                    <a:pt x="661902" y="0"/>
                    <a:pt x="728864" y="66962"/>
                    <a:pt x="728864" y="149563"/>
                  </a:cubicBezTo>
                  <a:lnTo>
                    <a:pt x="728864" y="149563"/>
                  </a:lnTo>
                  <a:cubicBezTo>
                    <a:pt x="728864" y="189230"/>
                    <a:pt x="713106" y="227271"/>
                    <a:pt x="685058" y="255320"/>
                  </a:cubicBezTo>
                  <a:cubicBezTo>
                    <a:pt x="657009" y="283368"/>
                    <a:pt x="618967" y="299126"/>
                    <a:pt x="579301"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32" name="TextBox 32"/>
            <p:cNvSpPr txBox="1"/>
            <p:nvPr/>
          </p:nvSpPr>
          <p:spPr>
            <a:xfrm>
              <a:off x="0" y="-19050"/>
              <a:ext cx="728864"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3" name="TextBox 33"/>
          <p:cNvSpPr txBox="1"/>
          <p:nvPr/>
        </p:nvSpPr>
        <p:spPr>
          <a:xfrm>
            <a:off x="713420" y="2319509"/>
            <a:ext cx="1031676" cy="149121"/>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a:ln>
                  <a:noFill/>
                </a:ln>
                <a:solidFill>
                  <a:srgbClr val="F4F2EB"/>
                </a:solidFill>
                <a:effectLst/>
                <a:uLnTx/>
                <a:uFillTx/>
                <a:latin typeface="More Sugar"/>
                <a:ea typeface="More Sugar"/>
                <a:cs typeface="More Sugar"/>
                <a:sym typeface="More Sugar"/>
              </a:rPr>
              <a:t>INTRODUCTION</a:t>
            </a:r>
          </a:p>
        </p:txBody>
      </p:sp>
      <p:grpSp>
        <p:nvGrpSpPr>
          <p:cNvPr id="34" name="Group 34"/>
          <p:cNvGrpSpPr/>
          <p:nvPr/>
        </p:nvGrpSpPr>
        <p:grpSpPr>
          <a:xfrm>
            <a:off x="639271" y="3124200"/>
            <a:ext cx="884729" cy="492980"/>
            <a:chOff x="0" y="0"/>
            <a:chExt cx="536828" cy="299126"/>
          </a:xfrm>
        </p:grpSpPr>
        <p:sp>
          <p:nvSpPr>
            <p:cNvPr id="35" name="Freeform 35"/>
            <p:cNvSpPr/>
            <p:nvPr/>
          </p:nvSpPr>
          <p:spPr>
            <a:xfrm>
              <a:off x="0" y="0"/>
              <a:ext cx="536828" cy="299126"/>
            </a:xfrm>
            <a:custGeom>
              <a:avLst/>
              <a:gdLst/>
              <a:ahLst/>
              <a:cxnLst/>
              <a:rect l="l" t="t" r="r" b="b"/>
              <a:pathLst>
                <a:path w="536828" h="299126">
                  <a:moveTo>
                    <a:pt x="149563" y="0"/>
                  </a:moveTo>
                  <a:lnTo>
                    <a:pt x="387265" y="0"/>
                  </a:lnTo>
                  <a:cubicBezTo>
                    <a:pt x="426931" y="0"/>
                    <a:pt x="464973" y="15757"/>
                    <a:pt x="493022" y="43806"/>
                  </a:cubicBezTo>
                  <a:cubicBezTo>
                    <a:pt x="521070" y="71854"/>
                    <a:pt x="536828" y="109896"/>
                    <a:pt x="536828" y="149563"/>
                  </a:cubicBezTo>
                  <a:lnTo>
                    <a:pt x="536828" y="149563"/>
                  </a:lnTo>
                  <a:cubicBezTo>
                    <a:pt x="536828" y="189230"/>
                    <a:pt x="521070" y="227271"/>
                    <a:pt x="493022" y="255320"/>
                  </a:cubicBezTo>
                  <a:cubicBezTo>
                    <a:pt x="464973" y="283368"/>
                    <a:pt x="426931" y="299126"/>
                    <a:pt x="387265"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36" name="TextBox 36"/>
            <p:cNvSpPr txBox="1"/>
            <p:nvPr/>
          </p:nvSpPr>
          <p:spPr>
            <a:xfrm>
              <a:off x="0" y="-19050"/>
              <a:ext cx="536828"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7" name="TextBox 37"/>
          <p:cNvSpPr txBox="1"/>
          <p:nvPr/>
        </p:nvSpPr>
        <p:spPr>
          <a:xfrm>
            <a:off x="728652" y="3305655"/>
            <a:ext cx="705966" cy="149121"/>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a:ln>
                  <a:noFill/>
                </a:ln>
                <a:solidFill>
                  <a:srgbClr val="F4F2EB"/>
                </a:solidFill>
                <a:effectLst/>
                <a:uLnTx/>
                <a:uFillTx/>
                <a:latin typeface="More Sugar"/>
                <a:ea typeface="More Sugar"/>
                <a:cs typeface="More Sugar"/>
                <a:sym typeface="More Sugar"/>
              </a:rPr>
              <a:t>AIMS</a:t>
            </a:r>
          </a:p>
        </p:txBody>
      </p:sp>
      <p:grpSp>
        <p:nvGrpSpPr>
          <p:cNvPr id="69" name="Group 68"/>
          <p:cNvGrpSpPr/>
          <p:nvPr/>
        </p:nvGrpSpPr>
        <p:grpSpPr>
          <a:xfrm>
            <a:off x="1885784" y="2944227"/>
            <a:ext cx="4180786" cy="910697"/>
            <a:chOff x="1885784" y="2853975"/>
            <a:chExt cx="4180786" cy="1527576"/>
          </a:xfrm>
        </p:grpSpPr>
        <p:grpSp>
          <p:nvGrpSpPr>
            <p:cNvPr id="4" name="Group 4"/>
            <p:cNvGrpSpPr/>
            <p:nvPr/>
          </p:nvGrpSpPr>
          <p:grpSpPr>
            <a:xfrm>
              <a:off x="1885784" y="2853975"/>
              <a:ext cx="4180786" cy="1458059"/>
              <a:chOff x="0" y="0"/>
              <a:chExt cx="1395509" cy="459979"/>
            </a:xfrm>
          </p:grpSpPr>
          <p:sp>
            <p:nvSpPr>
              <p:cNvPr id="5" name="Freeform 5"/>
              <p:cNvSpPr/>
              <p:nvPr/>
            </p:nvSpPr>
            <p:spPr>
              <a:xfrm>
                <a:off x="0" y="0"/>
                <a:ext cx="1395509" cy="459979"/>
              </a:xfrm>
              <a:custGeom>
                <a:avLst/>
                <a:gdLst/>
                <a:ahLst/>
                <a:cxnLst/>
                <a:rect l="l" t="t" r="r" b="b"/>
                <a:pathLst>
                  <a:path w="1395509" h="459979">
                    <a:moveTo>
                      <a:pt x="43754" y="0"/>
                    </a:moveTo>
                    <a:lnTo>
                      <a:pt x="1351755" y="0"/>
                    </a:lnTo>
                    <a:cubicBezTo>
                      <a:pt x="1363359" y="0"/>
                      <a:pt x="1374488" y="4610"/>
                      <a:pt x="1382694" y="12815"/>
                    </a:cubicBezTo>
                    <a:cubicBezTo>
                      <a:pt x="1390899" y="21021"/>
                      <a:pt x="1395509" y="32150"/>
                      <a:pt x="1395509" y="43754"/>
                    </a:cubicBezTo>
                    <a:lnTo>
                      <a:pt x="1395509" y="416225"/>
                    </a:lnTo>
                    <a:cubicBezTo>
                      <a:pt x="1395509" y="427830"/>
                      <a:pt x="1390899" y="438959"/>
                      <a:pt x="1382694" y="447164"/>
                    </a:cubicBezTo>
                    <a:cubicBezTo>
                      <a:pt x="1374488" y="455370"/>
                      <a:pt x="1363359" y="459979"/>
                      <a:pt x="1351755" y="459979"/>
                    </a:cubicBezTo>
                    <a:lnTo>
                      <a:pt x="43754" y="459979"/>
                    </a:lnTo>
                    <a:cubicBezTo>
                      <a:pt x="19589" y="459979"/>
                      <a:pt x="0" y="440390"/>
                      <a:pt x="0" y="416225"/>
                    </a:cubicBezTo>
                    <a:lnTo>
                      <a:pt x="0" y="43754"/>
                    </a:lnTo>
                    <a:cubicBezTo>
                      <a:pt x="0" y="32150"/>
                      <a:pt x="4610" y="21021"/>
                      <a:pt x="12815" y="12815"/>
                    </a:cubicBezTo>
                    <a:cubicBezTo>
                      <a:pt x="21021" y="4610"/>
                      <a:pt x="32150" y="0"/>
                      <a:pt x="43754" y="0"/>
                    </a:cubicBezTo>
                    <a:close/>
                  </a:path>
                </a:pathLst>
              </a:custGeom>
              <a:solidFill>
                <a:srgbClr val="FFFFFF"/>
              </a:solidFill>
              <a:ln w="19050" cap="rnd">
                <a:solidFill>
                  <a:srgbClr val="000000"/>
                </a:solidFill>
                <a:prstDash val="solid"/>
                <a:round/>
              </a:ln>
            </p:spPr>
          </p:sp>
          <p:sp>
            <p:nvSpPr>
              <p:cNvPr id="6" name="TextBox 6"/>
              <p:cNvSpPr txBox="1"/>
              <p:nvPr/>
            </p:nvSpPr>
            <p:spPr>
              <a:xfrm>
                <a:off x="0" y="-19050"/>
                <a:ext cx="1395509" cy="479029"/>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8" name="TextBox 38"/>
            <p:cNvSpPr txBox="1"/>
            <p:nvPr/>
          </p:nvSpPr>
          <p:spPr>
            <a:xfrm>
              <a:off x="2010783" y="2983359"/>
              <a:ext cx="3967341" cy="1398192"/>
            </a:xfrm>
            <a:prstGeom prst="rect">
              <a:avLst/>
            </a:prstGeom>
          </p:spPr>
          <p:txBody>
            <a:bodyPr wrap="square" lIns="0" tIns="0" rIns="0" bIns="0" rtlCol="0" anchor="t">
              <a:spAutoFit/>
            </a:bodyPr>
            <a:lstStyle/>
            <a:p>
              <a:pPr marL="137994" marR="0" lvl="1" indent="-68997" algn="l" defTabSz="914400" rtl="0" eaLnBrk="1" fontAlgn="auto" latinLnBrk="0" hangingPunct="1">
                <a:lnSpc>
                  <a:spcPts val="805"/>
                </a:lnSpc>
                <a:spcBef>
                  <a:spcPts val="0"/>
                </a:spcBef>
                <a:spcAft>
                  <a:spcPts val="0"/>
                </a:spcAft>
                <a:buClrTx/>
                <a:buSzTx/>
                <a:buFont typeface="Arial"/>
                <a:buChar char="•"/>
                <a:tabLst/>
                <a:defRPr/>
              </a:pPr>
              <a:r>
                <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We aim to support our learners to improve their quality of </a:t>
              </a:r>
              <a:r>
                <a:rPr kumimoji="0" lang="en-US" sz="8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life.</a:t>
              </a:r>
            </a:p>
            <a:p>
              <a:pPr marL="137994" marR="0" lvl="1" indent="-68997" algn="l" defTabSz="914400" rtl="0" eaLnBrk="1" fontAlgn="auto" latinLnBrk="0" hangingPunct="1">
                <a:lnSpc>
                  <a:spcPts val="805"/>
                </a:lnSpc>
                <a:spcBef>
                  <a:spcPts val="0"/>
                </a:spcBef>
                <a:spcAft>
                  <a:spcPts val="0"/>
                </a:spcAft>
                <a:buClrTx/>
                <a:buSzTx/>
                <a:buFont typeface="Arial"/>
                <a:buChar char="•"/>
                <a:tabLst/>
                <a:defRPr/>
              </a:pPr>
              <a:endPar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a:p>
              <a:pPr marL="137994" marR="0" lvl="1" indent="-68997" algn="l" defTabSz="914400" rtl="0" eaLnBrk="1" fontAlgn="auto" latinLnBrk="0" hangingPunct="1">
                <a:lnSpc>
                  <a:spcPts val="805"/>
                </a:lnSpc>
                <a:spcBef>
                  <a:spcPts val="0"/>
                </a:spcBef>
                <a:spcAft>
                  <a:spcPts val="0"/>
                </a:spcAft>
                <a:buClrTx/>
                <a:buSzTx/>
                <a:buFont typeface="Arial"/>
                <a:buChar char="•"/>
                <a:tabLst/>
                <a:defRPr/>
              </a:pPr>
              <a:r>
                <a:rPr kumimoji="0" lang="en-US" sz="8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We </a:t>
              </a:r>
              <a:r>
                <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equip our learners with the skills, knowledge and attributes needed to manage their life, and in preparation for adulthood.</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a:p>
              <a:pPr marL="137994" marR="0" lvl="1" indent="-68997" algn="l" defTabSz="914400" rtl="0" eaLnBrk="1" fontAlgn="auto" latinLnBrk="0" hangingPunct="1">
                <a:lnSpc>
                  <a:spcPts val="805"/>
                </a:lnSpc>
                <a:spcBef>
                  <a:spcPts val="0"/>
                </a:spcBef>
                <a:spcAft>
                  <a:spcPts val="0"/>
                </a:spcAft>
                <a:buClrTx/>
                <a:buSzTx/>
                <a:buFont typeface="Arial"/>
                <a:buChar char="•"/>
                <a:tabLst/>
                <a:defRPr/>
              </a:pPr>
              <a:r>
                <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We develop strong foundation skills based upon self-awareness, physical and mental well-being and societal skills.</a:t>
              </a:r>
            </a:p>
            <a:p>
              <a:pPr marL="0" marR="0" lvl="0" indent="0" algn="l" defTabSz="914400" rtl="0" eaLnBrk="1" fontAlgn="auto" latinLnBrk="0" hangingPunct="1">
                <a:lnSpc>
                  <a:spcPts val="931"/>
                </a:lnSpc>
                <a:spcBef>
                  <a:spcPts val="0"/>
                </a:spcBef>
                <a:spcAft>
                  <a:spcPts val="0"/>
                </a:spcAft>
                <a:buClrTx/>
                <a:buSzTx/>
                <a:buFontTx/>
                <a:buNone/>
                <a:tabLst/>
                <a:defRPr/>
              </a:pPr>
              <a:endPar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p:txBody>
        </p:sp>
      </p:grpSp>
      <p:grpSp>
        <p:nvGrpSpPr>
          <p:cNvPr id="43" name="Group 43"/>
          <p:cNvGrpSpPr/>
          <p:nvPr/>
        </p:nvGrpSpPr>
        <p:grpSpPr>
          <a:xfrm>
            <a:off x="543878" y="4182718"/>
            <a:ext cx="1201218" cy="492980"/>
            <a:chOff x="0" y="0"/>
            <a:chExt cx="728864" cy="299126"/>
          </a:xfrm>
        </p:grpSpPr>
        <p:sp>
          <p:nvSpPr>
            <p:cNvPr id="44" name="Freeform 44"/>
            <p:cNvSpPr/>
            <p:nvPr/>
          </p:nvSpPr>
          <p:spPr>
            <a:xfrm>
              <a:off x="0" y="0"/>
              <a:ext cx="728864" cy="299126"/>
            </a:xfrm>
            <a:custGeom>
              <a:avLst/>
              <a:gdLst/>
              <a:ahLst/>
              <a:cxnLst/>
              <a:rect l="l" t="t" r="r" b="b"/>
              <a:pathLst>
                <a:path w="728864" h="299126">
                  <a:moveTo>
                    <a:pt x="149563" y="0"/>
                  </a:moveTo>
                  <a:lnTo>
                    <a:pt x="579301" y="0"/>
                  </a:lnTo>
                  <a:cubicBezTo>
                    <a:pt x="661902" y="0"/>
                    <a:pt x="728864" y="66962"/>
                    <a:pt x="728864" y="149563"/>
                  </a:cubicBezTo>
                  <a:lnTo>
                    <a:pt x="728864" y="149563"/>
                  </a:lnTo>
                  <a:cubicBezTo>
                    <a:pt x="728864" y="189230"/>
                    <a:pt x="713106" y="227271"/>
                    <a:pt x="685058" y="255320"/>
                  </a:cubicBezTo>
                  <a:cubicBezTo>
                    <a:pt x="657009" y="283368"/>
                    <a:pt x="618967" y="299126"/>
                    <a:pt x="579301"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45" name="TextBox 45"/>
            <p:cNvSpPr txBox="1"/>
            <p:nvPr/>
          </p:nvSpPr>
          <p:spPr>
            <a:xfrm>
              <a:off x="0" y="-19050"/>
              <a:ext cx="728864"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6" name="TextBox 46"/>
          <p:cNvSpPr txBox="1"/>
          <p:nvPr/>
        </p:nvSpPr>
        <p:spPr>
          <a:xfrm>
            <a:off x="438521" y="4336758"/>
            <a:ext cx="1411932" cy="149121"/>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a:ln>
                  <a:noFill/>
                </a:ln>
                <a:solidFill>
                  <a:srgbClr val="F4F2EB"/>
                </a:solidFill>
                <a:effectLst/>
                <a:uLnTx/>
                <a:uFillTx/>
                <a:latin typeface="More Sugar"/>
                <a:ea typeface="More Sugar"/>
                <a:cs typeface="More Sugar"/>
                <a:sym typeface="More Sugar"/>
              </a:rPr>
              <a:t>CURRICULUM</a:t>
            </a:r>
          </a:p>
        </p:txBody>
      </p:sp>
      <p:sp>
        <p:nvSpPr>
          <p:cNvPr id="47" name="TextBox 47"/>
          <p:cNvSpPr txBox="1"/>
          <p:nvPr/>
        </p:nvSpPr>
        <p:spPr>
          <a:xfrm>
            <a:off x="2010783" y="3962400"/>
            <a:ext cx="7078334" cy="1243930"/>
          </a:xfrm>
          <a:prstGeom prst="rect">
            <a:avLst/>
          </a:prstGeom>
        </p:spPr>
        <p:txBody>
          <a:bodyPr lIns="0" tIns="0" rIns="0" bIns="0" rtlCol="0" anchor="t">
            <a:spAutoFit/>
          </a:bodyPr>
          <a:lstStyle/>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Our curriculum offer provides flexibility and is highly personalised to our learners. It enables our learners to be well equip and prepared for their future. Learners’ are developing their communication skills, emotional regulation and daily living </a:t>
            </a:r>
            <a:r>
              <a:rPr kumimoji="0" lang="en-US" sz="8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skills. Activities </a:t>
            </a:r>
            <a:r>
              <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are engaging, thoughtful and purposeful, delivered through a variety of teaching </a:t>
            </a:r>
            <a:r>
              <a:rPr kumimoji="0" lang="en-US" sz="8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approaches.</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8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Throughout </a:t>
            </a:r>
            <a:r>
              <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our PSHE offer skills are broken down into smaller, manageable steps and then generalised. Skills are given context and meaning to ensure our learners are able to apply their skills and knowledge to functional, real life context and maintained over a period of </a:t>
            </a:r>
            <a:r>
              <a:rPr kumimoji="0" lang="en-US" sz="8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time.</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8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We </a:t>
            </a:r>
            <a:r>
              <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provide our learners with real life practices in order to ensure success is experienced. The NAS research shows learners with autism benefit from clear, hands-on instruction in life skills that will help them to increase independence.</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7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931"/>
              </a:lnSpc>
              <a:spcBef>
                <a:spcPts val="0"/>
              </a:spcBef>
              <a:spcAft>
                <a:spcPts val="0"/>
              </a:spcAft>
              <a:buClrTx/>
              <a:buSzTx/>
              <a:buFontTx/>
              <a:buNone/>
              <a:tabLst/>
              <a:defRPr/>
            </a:pPr>
            <a:endPar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p:txBody>
      </p:sp>
      <p:grpSp>
        <p:nvGrpSpPr>
          <p:cNvPr id="48" name="Group 48"/>
          <p:cNvGrpSpPr/>
          <p:nvPr/>
        </p:nvGrpSpPr>
        <p:grpSpPr>
          <a:xfrm>
            <a:off x="476141" y="5509254"/>
            <a:ext cx="2442113" cy="1532637"/>
            <a:chOff x="0" y="0"/>
            <a:chExt cx="1481802" cy="929959"/>
          </a:xfrm>
        </p:grpSpPr>
        <p:sp>
          <p:nvSpPr>
            <p:cNvPr id="49" name="Freeform 49"/>
            <p:cNvSpPr/>
            <p:nvPr/>
          </p:nvSpPr>
          <p:spPr>
            <a:xfrm>
              <a:off x="0" y="0"/>
              <a:ext cx="1481802" cy="929959"/>
            </a:xfrm>
            <a:custGeom>
              <a:avLst/>
              <a:gdLst/>
              <a:ahLst/>
              <a:cxnLst/>
              <a:rect l="l" t="t" r="r" b="b"/>
              <a:pathLst>
                <a:path w="1481802" h="929959">
                  <a:moveTo>
                    <a:pt x="79254" y="0"/>
                  </a:moveTo>
                  <a:lnTo>
                    <a:pt x="1402548" y="0"/>
                  </a:lnTo>
                  <a:cubicBezTo>
                    <a:pt x="1446319" y="0"/>
                    <a:pt x="1481802" y="35483"/>
                    <a:pt x="1481802" y="79254"/>
                  </a:cubicBezTo>
                  <a:lnTo>
                    <a:pt x="1481802" y="850705"/>
                  </a:lnTo>
                  <a:cubicBezTo>
                    <a:pt x="1481802" y="871725"/>
                    <a:pt x="1473453" y="891883"/>
                    <a:pt x="1458589" y="906746"/>
                  </a:cubicBezTo>
                  <a:cubicBezTo>
                    <a:pt x="1443726" y="921609"/>
                    <a:pt x="1423568" y="929959"/>
                    <a:pt x="1402548" y="929959"/>
                  </a:cubicBezTo>
                  <a:lnTo>
                    <a:pt x="79254" y="929959"/>
                  </a:lnTo>
                  <a:cubicBezTo>
                    <a:pt x="58235" y="929959"/>
                    <a:pt x="38076" y="921609"/>
                    <a:pt x="23213" y="906746"/>
                  </a:cubicBezTo>
                  <a:cubicBezTo>
                    <a:pt x="8350" y="891883"/>
                    <a:pt x="0" y="871725"/>
                    <a:pt x="0" y="850705"/>
                  </a:cubicBezTo>
                  <a:lnTo>
                    <a:pt x="0" y="79254"/>
                  </a:lnTo>
                  <a:cubicBezTo>
                    <a:pt x="0" y="58235"/>
                    <a:pt x="8350" y="38076"/>
                    <a:pt x="23213" y="23213"/>
                  </a:cubicBezTo>
                  <a:cubicBezTo>
                    <a:pt x="38076" y="8350"/>
                    <a:pt x="58235" y="0"/>
                    <a:pt x="79254" y="0"/>
                  </a:cubicBezTo>
                  <a:close/>
                </a:path>
              </a:pathLst>
            </a:custGeom>
            <a:solidFill>
              <a:srgbClr val="9374AF"/>
            </a:solidFill>
            <a:ln w="19050" cap="rnd">
              <a:solidFill>
                <a:srgbClr val="000000"/>
              </a:solidFill>
              <a:prstDash val="solid"/>
              <a:round/>
            </a:ln>
          </p:spPr>
        </p:sp>
        <p:sp>
          <p:nvSpPr>
            <p:cNvPr id="50" name="TextBox 50"/>
            <p:cNvSpPr txBox="1"/>
            <p:nvPr/>
          </p:nvSpPr>
          <p:spPr>
            <a:xfrm>
              <a:off x="0" y="-19050"/>
              <a:ext cx="1481802" cy="949009"/>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1" name="TextBox 51"/>
          <p:cNvSpPr txBox="1"/>
          <p:nvPr/>
        </p:nvSpPr>
        <p:spPr>
          <a:xfrm>
            <a:off x="613860" y="5547717"/>
            <a:ext cx="2244535" cy="1333698"/>
          </a:xfrm>
          <a:prstGeom prst="rect">
            <a:avLst/>
          </a:prstGeom>
        </p:spPr>
        <p:txBody>
          <a:bodyPr lIns="0" tIns="0" rIns="0" bIns="0" rtlCol="0" anchor="t">
            <a:spAutoFit/>
          </a:bodyPr>
          <a:lstStyle/>
          <a:p>
            <a:pPr marL="0" marR="0" lvl="0" indent="0" algn="l" defTabSz="914400" rtl="0" eaLnBrk="1" fontAlgn="auto" latinLnBrk="0" hangingPunct="1">
              <a:lnSpc>
                <a:spcPts val="806"/>
              </a:lnSpc>
              <a:spcBef>
                <a:spcPts val="0"/>
              </a:spcBef>
              <a:spcAft>
                <a:spcPts val="0"/>
              </a:spcAft>
              <a:buClrTx/>
              <a:buSzTx/>
              <a:buFontTx/>
              <a:buNone/>
              <a:tabLst/>
              <a:defRPr/>
            </a:pPr>
            <a:r>
              <a:rPr kumimoji="0" lang="en-US" sz="800" b="1"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Approaches </a:t>
            </a:r>
            <a:r>
              <a:rPr kumimoji="0" lang="en-US" sz="800" b="1" i="0" u="none" strike="noStrike" kern="1200" cap="none" spc="15" normalizeH="0" baseline="0" noProof="0" dirty="0">
                <a:ln>
                  <a:noFill/>
                </a:ln>
                <a:solidFill>
                  <a:srgbClr val="F4F2EB"/>
                </a:solidFill>
                <a:effectLst/>
                <a:uLnTx/>
                <a:uFillTx/>
                <a:latin typeface="Century Gothic" panose="020B0502020202020204" pitchFamily="34" charset="0"/>
                <a:ea typeface="Canva Sans Bold"/>
                <a:cs typeface="Canva Sans Bold"/>
                <a:sym typeface="Canva Sans Bold"/>
              </a:rPr>
              <a:t>includes</a:t>
            </a:r>
            <a:r>
              <a:rPr kumimoji="0" lang="en-US" sz="800" b="1"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a:t>
            </a:r>
          </a:p>
          <a:p>
            <a:pPr marL="0" marR="0" lvl="0" indent="0" algn="l" defTabSz="914400" rtl="0" eaLnBrk="1" fontAlgn="auto" latinLnBrk="0" hangingPunct="1">
              <a:lnSpc>
                <a:spcPts val="806"/>
              </a:lnSpc>
              <a:spcBef>
                <a:spcPts val="0"/>
              </a:spcBef>
              <a:spcAft>
                <a:spcPts val="0"/>
              </a:spcAft>
              <a:buClrTx/>
              <a:buSzTx/>
              <a:buFontTx/>
              <a:buNone/>
              <a:tabLst/>
              <a:defRPr/>
            </a:pPr>
            <a:endParaRPr kumimoji="0" lang="en-US" sz="800" b="1" i="0" u="none" strike="noStrike" kern="1200" cap="none" spc="15" normalizeH="0" baseline="0" noProof="0" dirty="0">
              <a:ln>
                <a:noFill/>
              </a:ln>
              <a:solidFill>
                <a:srgbClr val="F4F2EB"/>
              </a:solidFill>
              <a:effectLst/>
              <a:uLnTx/>
              <a:uFillTx/>
              <a:latin typeface="Century Gothic" panose="020B0502020202020204" pitchFamily="34" charset="0"/>
              <a:ea typeface="Canva Sans Bold"/>
              <a:cs typeface="Canva Sans Bold"/>
              <a:sym typeface="Canva Sans Bold"/>
            </a:endParaRPr>
          </a:p>
          <a:p>
            <a:pPr marL="171450" marR="0" lvl="0" indent="-171450" algn="l" defTabSz="914400" rtl="0" eaLnBrk="1" fontAlgn="auto" latinLnBrk="0" hangingPunct="1">
              <a:lnSpc>
                <a:spcPts val="806"/>
              </a:lnSpc>
              <a:spcBef>
                <a:spcPts val="0"/>
              </a:spcBef>
              <a:spcAft>
                <a:spcPts val="0"/>
              </a:spcAft>
              <a:buClrTx/>
              <a:buSzTx/>
              <a:buFont typeface="Arial" panose="020B0604020202020204" pitchFamily="34" charset="0"/>
              <a:buChar char="•"/>
              <a:tabLst/>
              <a:defRPr/>
            </a:pPr>
            <a:r>
              <a:rPr kumimoji="0" lang="en-US" sz="800" b="0"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Augmentative communication methods</a:t>
            </a:r>
          </a:p>
          <a:p>
            <a:pPr marL="171450" marR="0" lvl="0" indent="-171450" algn="l" defTabSz="914400" rtl="0" eaLnBrk="1" fontAlgn="auto" latinLnBrk="0" hangingPunct="1">
              <a:lnSpc>
                <a:spcPts val="806"/>
              </a:lnSpc>
              <a:spcBef>
                <a:spcPts val="0"/>
              </a:spcBef>
              <a:spcAft>
                <a:spcPts val="0"/>
              </a:spcAft>
              <a:buClrTx/>
              <a:buSzTx/>
              <a:buFont typeface="Arial" panose="020B0604020202020204" pitchFamily="34" charset="0"/>
              <a:buChar char="•"/>
              <a:tabLst/>
              <a:defRPr/>
            </a:pPr>
            <a:r>
              <a:rPr kumimoji="0" lang="en-US" sz="800" b="0"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Discrete teaching</a:t>
            </a:r>
          </a:p>
          <a:p>
            <a:pPr marL="171450" marR="0" lvl="0" indent="-171450" algn="l" defTabSz="914400" rtl="0" eaLnBrk="1" fontAlgn="auto" latinLnBrk="0" hangingPunct="1">
              <a:lnSpc>
                <a:spcPts val="806"/>
              </a:lnSpc>
              <a:spcBef>
                <a:spcPts val="0"/>
              </a:spcBef>
              <a:spcAft>
                <a:spcPts val="0"/>
              </a:spcAft>
              <a:buClrTx/>
              <a:buSzTx/>
              <a:buFont typeface="Arial" panose="020B0604020202020204" pitchFamily="34" charset="0"/>
              <a:buChar char="•"/>
              <a:tabLst/>
              <a:defRPr/>
            </a:pPr>
            <a:r>
              <a:rPr kumimoji="0" lang="en-US" sz="800" b="0"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Paired work</a:t>
            </a:r>
          </a:p>
          <a:p>
            <a:pPr marL="171450" marR="0" lvl="0" indent="-171450" algn="l" defTabSz="914400" rtl="0" eaLnBrk="1" fontAlgn="auto" latinLnBrk="0" hangingPunct="1">
              <a:lnSpc>
                <a:spcPts val="806"/>
              </a:lnSpc>
              <a:spcBef>
                <a:spcPts val="0"/>
              </a:spcBef>
              <a:spcAft>
                <a:spcPts val="0"/>
              </a:spcAft>
              <a:buClrTx/>
              <a:buSzTx/>
              <a:buFont typeface="Arial" panose="020B0604020202020204" pitchFamily="34" charset="0"/>
              <a:buChar char="•"/>
              <a:tabLst/>
              <a:defRPr/>
            </a:pPr>
            <a:r>
              <a:rPr kumimoji="0" lang="en-US" sz="800" b="0"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Reinforcement</a:t>
            </a:r>
          </a:p>
          <a:p>
            <a:pPr marL="171450" marR="0" lvl="0" indent="-171450" algn="l" defTabSz="914400" rtl="0" eaLnBrk="1" fontAlgn="auto" latinLnBrk="0" hangingPunct="1">
              <a:lnSpc>
                <a:spcPts val="806"/>
              </a:lnSpc>
              <a:spcBef>
                <a:spcPts val="0"/>
              </a:spcBef>
              <a:spcAft>
                <a:spcPts val="0"/>
              </a:spcAft>
              <a:buClrTx/>
              <a:buSzTx/>
              <a:buFont typeface="Arial" panose="020B0604020202020204" pitchFamily="34" charset="0"/>
              <a:buChar char="•"/>
              <a:tabLst/>
              <a:defRPr/>
            </a:pPr>
            <a:r>
              <a:rPr kumimoji="0" lang="en-US" sz="800" b="0"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Behaviour Management</a:t>
            </a:r>
          </a:p>
          <a:p>
            <a:pPr marL="171450" marR="0" lvl="0" indent="-171450" algn="l" defTabSz="914400" rtl="0" eaLnBrk="1" fontAlgn="auto" latinLnBrk="0" hangingPunct="1">
              <a:lnSpc>
                <a:spcPts val="806"/>
              </a:lnSpc>
              <a:spcBef>
                <a:spcPts val="0"/>
              </a:spcBef>
              <a:spcAft>
                <a:spcPts val="0"/>
              </a:spcAft>
              <a:buClrTx/>
              <a:buSzTx/>
              <a:buFont typeface="Arial" panose="020B0604020202020204" pitchFamily="34" charset="0"/>
              <a:buChar char="•"/>
              <a:tabLst/>
              <a:defRPr/>
            </a:pPr>
            <a:r>
              <a:rPr kumimoji="0" lang="en-US" sz="800" b="0"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Interactive</a:t>
            </a:r>
          </a:p>
          <a:p>
            <a:pPr marL="171450" marR="0" lvl="0" indent="-171450" algn="l" defTabSz="914400" rtl="0" eaLnBrk="1" fontAlgn="auto" latinLnBrk="0" hangingPunct="1">
              <a:lnSpc>
                <a:spcPts val="806"/>
              </a:lnSpc>
              <a:spcBef>
                <a:spcPts val="0"/>
              </a:spcBef>
              <a:spcAft>
                <a:spcPts val="0"/>
              </a:spcAft>
              <a:buClrTx/>
              <a:buSzTx/>
              <a:buFont typeface="Arial" panose="020B0604020202020204" pitchFamily="34" charset="0"/>
              <a:buChar char="•"/>
              <a:tabLst/>
              <a:defRPr/>
            </a:pPr>
            <a:r>
              <a:rPr kumimoji="0" lang="en-US" sz="800" b="0"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Collaborative</a:t>
            </a:r>
          </a:p>
          <a:p>
            <a:pPr marL="171450" marR="0" lvl="0" indent="-171450" algn="l" defTabSz="914400" rtl="0" eaLnBrk="1" fontAlgn="auto" latinLnBrk="0" hangingPunct="1">
              <a:lnSpc>
                <a:spcPts val="806"/>
              </a:lnSpc>
              <a:spcBef>
                <a:spcPts val="0"/>
              </a:spcBef>
              <a:spcAft>
                <a:spcPts val="0"/>
              </a:spcAft>
              <a:buClrTx/>
              <a:buSzTx/>
              <a:buFont typeface="Arial" panose="020B0604020202020204" pitchFamily="34" charset="0"/>
              <a:buChar char="•"/>
              <a:tabLst/>
              <a:defRPr/>
            </a:pPr>
            <a:r>
              <a:rPr kumimoji="0" lang="en-US" sz="800" b="0"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Independent practice</a:t>
            </a:r>
          </a:p>
          <a:p>
            <a:pPr marL="171450" marR="0" lvl="0" indent="-171450" algn="l" defTabSz="914400" rtl="0" eaLnBrk="1" fontAlgn="auto" latinLnBrk="0" hangingPunct="1">
              <a:lnSpc>
                <a:spcPts val="806"/>
              </a:lnSpc>
              <a:spcBef>
                <a:spcPts val="0"/>
              </a:spcBef>
              <a:spcAft>
                <a:spcPts val="0"/>
              </a:spcAft>
              <a:buClrTx/>
              <a:buSzTx/>
              <a:buFont typeface="Arial" panose="020B0604020202020204" pitchFamily="34" charset="0"/>
              <a:buChar char="•"/>
              <a:tabLst/>
              <a:defRPr/>
            </a:pPr>
            <a:r>
              <a:rPr kumimoji="0" lang="en-US" sz="800" b="0" i="0" u="none" strike="noStrike" kern="1200" cap="none" spc="15" normalizeH="0" baseline="0" noProof="0" dirty="0" smtClean="0">
                <a:ln>
                  <a:noFill/>
                </a:ln>
                <a:solidFill>
                  <a:srgbClr val="F4F2EB"/>
                </a:solidFill>
                <a:effectLst/>
                <a:uLnTx/>
                <a:uFillTx/>
                <a:latin typeface="Century Gothic" panose="020B0502020202020204" pitchFamily="34" charset="0"/>
                <a:ea typeface="Canva Sans Bold"/>
                <a:cs typeface="Canva Sans Bold"/>
                <a:sym typeface="Canva Sans Bold"/>
              </a:rPr>
              <a:t>Interventions</a:t>
            </a:r>
          </a:p>
          <a:p>
            <a:pPr marL="0" marR="0" lvl="0" indent="0" algn="l" defTabSz="914400" rtl="0" eaLnBrk="1" fontAlgn="auto" latinLnBrk="0" hangingPunct="1">
              <a:lnSpc>
                <a:spcPts val="806"/>
              </a:lnSpc>
              <a:spcBef>
                <a:spcPts val="0"/>
              </a:spcBef>
              <a:spcAft>
                <a:spcPts val="0"/>
              </a:spcAft>
              <a:buClrTx/>
              <a:buSzTx/>
              <a:buFontTx/>
              <a:buNone/>
              <a:tabLst/>
              <a:defRPr/>
            </a:pPr>
            <a:endParaRPr kumimoji="0" lang="en-US" sz="800" b="0" i="0" u="none" strike="noStrike" kern="1200" cap="none" spc="15" normalizeH="0" baseline="0" noProof="0" dirty="0">
              <a:ln>
                <a:noFill/>
              </a:ln>
              <a:solidFill>
                <a:srgbClr val="F4F2EB"/>
              </a:solidFill>
              <a:effectLst/>
              <a:uLnTx/>
              <a:uFillTx/>
              <a:latin typeface="Century Gothic" panose="020B0502020202020204" pitchFamily="34" charset="0"/>
              <a:ea typeface="Canva Sans Bold"/>
              <a:cs typeface="Canva Sans Bold"/>
              <a:sym typeface="Canva Sans Bold"/>
            </a:endParaRPr>
          </a:p>
          <a:p>
            <a:pPr marL="0" marR="0" lvl="0" indent="0" algn="l" defTabSz="914400" rtl="0" eaLnBrk="1" fontAlgn="auto" latinLnBrk="0" hangingPunct="1">
              <a:lnSpc>
                <a:spcPts val="806"/>
              </a:lnSpc>
              <a:spcBef>
                <a:spcPts val="0"/>
              </a:spcBef>
              <a:spcAft>
                <a:spcPts val="0"/>
              </a:spcAft>
              <a:buClrTx/>
              <a:buSzTx/>
              <a:buFontTx/>
              <a:buNone/>
              <a:tabLst/>
              <a:defRPr/>
            </a:pPr>
            <a:endParaRPr kumimoji="0" lang="en-US" sz="800" b="1" i="0" u="none" strike="noStrike" kern="1200" cap="none" spc="15" normalizeH="0" baseline="0" noProof="0" dirty="0">
              <a:ln>
                <a:noFill/>
              </a:ln>
              <a:solidFill>
                <a:srgbClr val="F4F2EB"/>
              </a:solidFill>
              <a:effectLst/>
              <a:uLnTx/>
              <a:uFillTx/>
              <a:latin typeface="Century Gothic" panose="020B0502020202020204" pitchFamily="34" charset="0"/>
              <a:ea typeface="Canva Sans Bold"/>
              <a:cs typeface="Canva Sans Bold"/>
              <a:sym typeface="Canva Sans Bold"/>
            </a:endParaRPr>
          </a:p>
        </p:txBody>
      </p:sp>
      <p:grpSp>
        <p:nvGrpSpPr>
          <p:cNvPr id="52" name="Group 52"/>
          <p:cNvGrpSpPr/>
          <p:nvPr/>
        </p:nvGrpSpPr>
        <p:grpSpPr>
          <a:xfrm>
            <a:off x="3084531" y="5334000"/>
            <a:ext cx="2604518" cy="1707891"/>
            <a:chOff x="0" y="0"/>
            <a:chExt cx="821657" cy="397361"/>
          </a:xfrm>
        </p:grpSpPr>
        <p:sp>
          <p:nvSpPr>
            <p:cNvPr id="53" name="Freeform 53"/>
            <p:cNvSpPr/>
            <p:nvPr/>
          </p:nvSpPr>
          <p:spPr>
            <a:xfrm>
              <a:off x="0" y="0"/>
              <a:ext cx="821657" cy="397361"/>
            </a:xfrm>
            <a:custGeom>
              <a:avLst/>
              <a:gdLst/>
              <a:ahLst/>
              <a:cxnLst/>
              <a:rect l="l" t="t" r="r" b="b"/>
              <a:pathLst>
                <a:path w="821657" h="397361">
                  <a:moveTo>
                    <a:pt x="74312" y="0"/>
                  </a:moveTo>
                  <a:lnTo>
                    <a:pt x="747344" y="0"/>
                  </a:lnTo>
                  <a:cubicBezTo>
                    <a:pt x="788386" y="0"/>
                    <a:pt x="821657" y="33271"/>
                    <a:pt x="821657" y="74312"/>
                  </a:cubicBezTo>
                  <a:lnTo>
                    <a:pt x="821657" y="323048"/>
                  </a:lnTo>
                  <a:cubicBezTo>
                    <a:pt x="821657" y="364090"/>
                    <a:pt x="788386" y="397361"/>
                    <a:pt x="747344" y="397361"/>
                  </a:cubicBezTo>
                  <a:lnTo>
                    <a:pt x="74312" y="397361"/>
                  </a:lnTo>
                  <a:cubicBezTo>
                    <a:pt x="33271" y="397361"/>
                    <a:pt x="0" y="364090"/>
                    <a:pt x="0" y="323048"/>
                  </a:cubicBezTo>
                  <a:lnTo>
                    <a:pt x="0" y="74312"/>
                  </a:lnTo>
                  <a:cubicBezTo>
                    <a:pt x="0" y="33271"/>
                    <a:pt x="33271" y="0"/>
                    <a:pt x="74312" y="0"/>
                  </a:cubicBezTo>
                  <a:close/>
                </a:path>
              </a:pathLst>
            </a:custGeom>
            <a:solidFill>
              <a:srgbClr val="FFFFFF"/>
            </a:solidFill>
            <a:ln w="19050" cap="rnd">
              <a:solidFill>
                <a:srgbClr val="000000"/>
              </a:solidFill>
              <a:prstDash val="solid"/>
              <a:round/>
            </a:ln>
          </p:spPr>
        </p:sp>
        <p:sp>
          <p:nvSpPr>
            <p:cNvPr id="54" name="TextBox 54"/>
            <p:cNvSpPr txBox="1"/>
            <p:nvPr/>
          </p:nvSpPr>
          <p:spPr>
            <a:xfrm>
              <a:off x="0" y="-19050"/>
              <a:ext cx="821657" cy="41641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5" name="TextBox 55"/>
          <p:cNvSpPr txBox="1"/>
          <p:nvPr/>
        </p:nvSpPr>
        <p:spPr>
          <a:xfrm>
            <a:off x="3200400" y="5446613"/>
            <a:ext cx="2438400" cy="1487587"/>
          </a:xfrm>
          <a:prstGeom prst="rect">
            <a:avLst/>
          </a:prstGeom>
        </p:spPr>
        <p:txBody>
          <a:bodyPr wrap="square" lIns="0" tIns="0" rIns="0" bIns="0" rtlCol="0" anchor="t">
            <a:spAutoFit/>
          </a:bodyPr>
          <a:lstStyle/>
          <a:p>
            <a:pPr marL="0" marR="0" lvl="0" indent="0" algn="l" defTabSz="914400" rtl="0" eaLnBrk="1" fontAlgn="auto" latinLnBrk="0" hangingPunct="1">
              <a:lnSpc>
                <a:spcPts val="895"/>
              </a:lnSpc>
              <a:spcBef>
                <a:spcPct val="0"/>
              </a:spcBef>
              <a:spcAft>
                <a:spcPts val="0"/>
              </a:spcAft>
              <a:buClrTx/>
              <a:buSzTx/>
              <a:buFontTx/>
              <a:buNone/>
              <a:tabLst/>
              <a:defRPr/>
            </a:pPr>
            <a:r>
              <a:rPr kumimoji="0" lang="en-US" sz="8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As many of our leaner’s present ‘spikey’ profiles (Rees, 2017) PSHE is </a:t>
            </a:r>
            <a:r>
              <a:rPr kumimoji="0" lang="en-US" sz="8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also </a:t>
            </a:r>
            <a:r>
              <a:rPr kumimoji="0" lang="en-US" sz="8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embedded into our daily practice across the ASC </a:t>
            </a:r>
            <a:r>
              <a:rPr kumimoji="0" lang="en-US" sz="8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department.</a:t>
            </a:r>
          </a:p>
          <a:p>
            <a:pPr marL="0" marR="0" lvl="0" indent="0" algn="l" defTabSz="914400" rtl="0" eaLnBrk="1" fontAlgn="auto" latinLnBrk="0" hangingPunct="1">
              <a:lnSpc>
                <a:spcPts val="895"/>
              </a:lnSpc>
              <a:spcBef>
                <a:spcPct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895"/>
              </a:lnSpc>
              <a:spcBef>
                <a:spcPct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Our </a:t>
            </a:r>
            <a:r>
              <a:rPr kumimoji="0" lang="en-US" sz="8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PSHE offer is highly bespoke to individuals therefore our curriculum caters for individual’s needs and areas of priority. </a:t>
            </a:r>
            <a:endParaRPr kumimoji="0" lang="en-US" sz="8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895"/>
              </a:lnSpc>
              <a:spcBef>
                <a:spcPct val="0"/>
              </a:spcBef>
              <a:spcAft>
                <a:spcPts val="0"/>
              </a:spcAft>
              <a:buClrTx/>
              <a:buSzTx/>
              <a:buFontTx/>
              <a:buNone/>
              <a:tabLst/>
              <a:defRPr/>
            </a:pPr>
            <a:endParaRPr kumimoji="0" lang="en-US" sz="8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895"/>
              </a:lnSpc>
              <a:spcBef>
                <a:spcPct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Our </a:t>
            </a:r>
            <a:r>
              <a:rPr kumimoji="0" lang="en-US" sz="8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curriculum enables us to support our learners through contextual and purposeful learning opportunities, leading to </a:t>
            </a:r>
            <a:r>
              <a:rPr kumimoji="0" lang="en-US" sz="800" b="0" i="0" u="none" strike="noStrike" kern="1200" cap="none" spc="0" normalizeH="0" baseline="0" noProof="0" dirty="0" err="1">
                <a:ln>
                  <a:noFill/>
                </a:ln>
                <a:solidFill>
                  <a:srgbClr val="000000"/>
                </a:solidFill>
                <a:effectLst/>
                <a:uLnTx/>
                <a:uFillTx/>
                <a:latin typeface="Century Gothic" panose="020B0502020202020204" pitchFamily="34" charset="0"/>
                <a:ea typeface="Canva Sans"/>
                <a:cs typeface="Canva Sans"/>
                <a:sym typeface="Canva Sans"/>
              </a:rPr>
              <a:t>generalisation</a:t>
            </a:r>
            <a:r>
              <a:rPr kumimoji="0" lang="en-US" sz="8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 transferability and application of skills over time.</a:t>
            </a:r>
          </a:p>
          <a:p>
            <a:pPr marL="0" marR="0" lvl="0" indent="0" algn="l" defTabSz="914400" rtl="0" eaLnBrk="1" fontAlgn="auto" latinLnBrk="0" hangingPunct="1">
              <a:lnSpc>
                <a:spcPts val="806"/>
              </a:lnSpc>
              <a:spcBef>
                <a:spcPts val="0"/>
              </a:spcBef>
              <a:spcAft>
                <a:spcPts val="0"/>
              </a:spcAft>
              <a:buClrTx/>
              <a:buSzTx/>
              <a:buFontTx/>
              <a:buNone/>
              <a:tabLst/>
              <a:defRPr/>
            </a:pPr>
            <a:endParaRPr kumimoji="0" lang="en-US" sz="8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p:txBody>
      </p:sp>
      <p:sp>
        <p:nvSpPr>
          <p:cNvPr id="56" name="AutoShape 56"/>
          <p:cNvSpPr/>
          <p:nvPr/>
        </p:nvSpPr>
        <p:spPr>
          <a:xfrm flipH="1">
            <a:off x="6325844" y="5966952"/>
            <a:ext cx="2598856" cy="2290"/>
          </a:xfrm>
          <a:prstGeom prst="line">
            <a:avLst/>
          </a:prstGeom>
          <a:ln w="19050" cap="flat">
            <a:solidFill>
              <a:srgbClr val="000000"/>
            </a:solidFill>
            <a:prstDash val="solid"/>
            <a:headEnd type="none" w="sm" len="sm"/>
            <a:tailEnd type="none" w="sm" len="sm"/>
          </a:ln>
        </p:spPr>
      </p:sp>
      <p:grpSp>
        <p:nvGrpSpPr>
          <p:cNvPr id="57" name="Group 57"/>
          <p:cNvGrpSpPr/>
          <p:nvPr/>
        </p:nvGrpSpPr>
        <p:grpSpPr>
          <a:xfrm>
            <a:off x="7214115" y="5509254"/>
            <a:ext cx="1996732" cy="1542162"/>
            <a:chOff x="0" y="0"/>
            <a:chExt cx="657976" cy="486512"/>
          </a:xfrm>
        </p:grpSpPr>
        <p:sp>
          <p:nvSpPr>
            <p:cNvPr id="58" name="Freeform 58"/>
            <p:cNvSpPr/>
            <p:nvPr/>
          </p:nvSpPr>
          <p:spPr>
            <a:xfrm>
              <a:off x="0" y="0"/>
              <a:ext cx="657976" cy="486512"/>
            </a:xfrm>
            <a:custGeom>
              <a:avLst/>
              <a:gdLst/>
              <a:ahLst/>
              <a:cxnLst/>
              <a:rect l="l" t="t" r="r" b="b"/>
              <a:pathLst>
                <a:path w="657976" h="486512">
                  <a:moveTo>
                    <a:pt x="92799" y="0"/>
                  </a:moveTo>
                  <a:lnTo>
                    <a:pt x="565178" y="0"/>
                  </a:lnTo>
                  <a:cubicBezTo>
                    <a:pt x="616429" y="0"/>
                    <a:pt x="657976" y="41547"/>
                    <a:pt x="657976" y="92799"/>
                  </a:cubicBezTo>
                  <a:lnTo>
                    <a:pt x="657976" y="393713"/>
                  </a:lnTo>
                  <a:cubicBezTo>
                    <a:pt x="657976" y="444964"/>
                    <a:pt x="616429" y="486512"/>
                    <a:pt x="565178" y="486512"/>
                  </a:cubicBezTo>
                  <a:lnTo>
                    <a:pt x="92799" y="486512"/>
                  </a:lnTo>
                  <a:cubicBezTo>
                    <a:pt x="41547" y="486512"/>
                    <a:pt x="0" y="444964"/>
                    <a:pt x="0" y="393713"/>
                  </a:cubicBezTo>
                  <a:lnTo>
                    <a:pt x="0" y="92799"/>
                  </a:lnTo>
                  <a:cubicBezTo>
                    <a:pt x="0" y="41547"/>
                    <a:pt x="41547" y="0"/>
                    <a:pt x="92799" y="0"/>
                  </a:cubicBezTo>
                  <a:close/>
                </a:path>
              </a:pathLst>
            </a:custGeom>
            <a:solidFill>
              <a:srgbClr val="FFFFFF"/>
            </a:solidFill>
            <a:ln w="19050" cap="rnd">
              <a:solidFill>
                <a:srgbClr val="000000"/>
              </a:solidFill>
              <a:prstDash val="solid"/>
              <a:round/>
            </a:ln>
          </p:spPr>
        </p:sp>
        <p:sp>
          <p:nvSpPr>
            <p:cNvPr id="59" name="TextBox 59"/>
            <p:cNvSpPr txBox="1"/>
            <p:nvPr/>
          </p:nvSpPr>
          <p:spPr>
            <a:xfrm>
              <a:off x="0" y="-9525"/>
              <a:ext cx="657976" cy="496037"/>
            </a:xfrm>
            <a:prstGeom prst="rect">
              <a:avLst/>
            </a:prstGeom>
          </p:spPr>
          <p:txBody>
            <a:bodyPr lIns="135467" tIns="135467" rIns="135467" bIns="135467" rtlCol="0" anchor="ctr"/>
            <a:lstStyle/>
            <a:p>
              <a:pPr marL="0" marR="0" lvl="0" indent="0" algn="ctr" defTabSz="914400" rtl="0" eaLnBrk="1" fontAlgn="auto" latinLnBrk="0" hangingPunct="1">
                <a:lnSpc>
                  <a:spcPts val="989"/>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solidFill>
                  <a:effectLst/>
                  <a:uLnTx/>
                  <a:uFillTx/>
                  <a:latin typeface="Canva Sans"/>
                  <a:ea typeface="Canva Sans"/>
                  <a:cs typeface="Canva Sans"/>
                  <a:sym typeface="Canva Sans"/>
                  <a:hlinkClick r:id="rId3" tooltip="https://www.gov.uk/government/publications/national-curriculum-in-england-english-programmes-of-study"/>
                </a:rPr>
                <a:t>National Curriculum</a:t>
              </a:r>
            </a:p>
            <a:p>
              <a:pPr marL="0" marR="0" lvl="0" indent="0" algn="ctr" defTabSz="914400" rtl="0" eaLnBrk="1" fontAlgn="auto" latinLnBrk="0" hangingPunct="1">
                <a:lnSpc>
                  <a:spcPts val="989"/>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solidFill>
                  <a:effectLst/>
                  <a:uLnTx/>
                  <a:uFillTx/>
                  <a:latin typeface="Canva Sans"/>
                  <a:ea typeface="Canva Sans"/>
                  <a:cs typeface="Canva Sans"/>
                  <a:sym typeface="Canva Sans"/>
                  <a:hlinkClick r:id="rId4" tooltip="https://assets.publishing.service.gov.uk/media/633d664ad3bf7f58733e2c43/2021_Pre-key_stage_2_-_pupils_working_below_the_national_curriculum_assessment_standard.pdf"/>
                </a:rPr>
                <a:t>Pre-Key Stage Standards</a:t>
              </a:r>
            </a:p>
            <a:p>
              <a:pPr marL="0" marR="0" lvl="0" indent="0" algn="ctr" defTabSz="914400" rtl="0" eaLnBrk="1" fontAlgn="auto" latinLnBrk="0" hangingPunct="1">
                <a:lnSpc>
                  <a:spcPts val="989"/>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solidFill>
                  <a:effectLst/>
                  <a:uLnTx/>
                  <a:uFillTx/>
                  <a:latin typeface="Canva Sans"/>
                  <a:ea typeface="Canva Sans"/>
                  <a:cs typeface="Canva Sans"/>
                  <a:sym typeface="Canva Sans"/>
                  <a:hlinkClick r:id="rId5" tooltip="https://equals.co.uk/curriculum/"/>
                </a:rPr>
                <a:t>Equals</a:t>
              </a:r>
            </a:p>
            <a:p>
              <a:pPr marL="0" marR="0" lvl="0" indent="0" algn="ctr" defTabSz="914400" rtl="0" eaLnBrk="1" fontAlgn="auto" latinLnBrk="0" hangingPunct="1">
                <a:lnSpc>
                  <a:spcPts val="989"/>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solidFill>
                  <a:effectLst/>
                  <a:uLnTx/>
                  <a:uFillTx/>
                  <a:latin typeface="Canva Sans"/>
                  <a:ea typeface="Canva Sans"/>
                  <a:cs typeface="Canva Sans"/>
                  <a:sym typeface="Canva Sans"/>
                  <a:hlinkClick r:id="rId6" tooltip="https://special-learning.com/overview-of-ablls-r/"/>
                </a:rPr>
                <a:t>Assessment of Basic Language Skills (ABLLS)</a:t>
              </a:r>
            </a:p>
            <a:p>
              <a:pPr marL="0" marR="0" lvl="0" indent="0" algn="ctr" defTabSz="914400" rtl="0" eaLnBrk="1" fontAlgn="auto" latinLnBrk="0" hangingPunct="1">
                <a:lnSpc>
                  <a:spcPts val="989"/>
                </a:lnSpc>
                <a:spcBef>
                  <a:spcPts val="0"/>
                </a:spcBef>
                <a:spcAft>
                  <a:spcPts val="0"/>
                </a:spcAft>
                <a:buClrTx/>
                <a:buSzTx/>
                <a:buFontTx/>
                <a:buNone/>
                <a:tabLst/>
                <a:defRPr/>
              </a:pPr>
              <a:r>
                <a:rPr kumimoji="0" lang="en-US" sz="800" b="0" i="0" u="sng" strike="noStrike" kern="1200" cap="none" spc="0" normalizeH="0" baseline="0" noProof="0" dirty="0" smtClean="0">
                  <a:ln>
                    <a:noFill/>
                  </a:ln>
                  <a:solidFill>
                    <a:srgbClr val="1D1DFF"/>
                  </a:solidFill>
                  <a:effectLst/>
                  <a:uLnTx/>
                  <a:uFillTx/>
                  <a:latin typeface="Canva Sans"/>
                  <a:ea typeface="Canva Sans"/>
                  <a:cs typeface="Canva Sans"/>
                  <a:sym typeface="Canva Sans"/>
                </a:rPr>
                <a:t>The National </a:t>
              </a:r>
              <a:r>
                <a:rPr kumimoji="0" lang="en-US" sz="800" b="0" i="0" u="sng" strike="noStrike" kern="1200" cap="none" spc="0" normalizeH="0" baseline="0" noProof="0" dirty="0">
                  <a:ln>
                    <a:noFill/>
                  </a:ln>
                  <a:solidFill>
                    <a:srgbClr val="1D1DFF"/>
                  </a:solidFill>
                  <a:effectLst/>
                  <a:uLnTx/>
                  <a:uFillTx/>
                  <a:latin typeface="Canva Sans"/>
                  <a:ea typeface="Canva Sans"/>
                  <a:cs typeface="Canva Sans"/>
                  <a:sym typeface="Canva Sans"/>
                </a:rPr>
                <a:t>A</a:t>
              </a:r>
              <a:r>
                <a:rPr kumimoji="0" lang="en-US" sz="800" b="0" i="0" u="sng" strike="noStrike" kern="1200" cap="none" spc="0" normalizeH="0" baseline="0" noProof="0" dirty="0" smtClean="0">
                  <a:ln>
                    <a:noFill/>
                  </a:ln>
                  <a:solidFill>
                    <a:srgbClr val="1D1DFF"/>
                  </a:solidFill>
                  <a:effectLst/>
                  <a:uLnTx/>
                  <a:uFillTx/>
                  <a:latin typeface="Canva Sans"/>
                  <a:ea typeface="Canva Sans"/>
                  <a:cs typeface="Canva Sans"/>
                  <a:sym typeface="Canva Sans"/>
                </a:rPr>
                <a:t>utistic Society </a:t>
              </a:r>
              <a:endParaRPr kumimoji="0" lang="en-US" sz="800" b="0" i="0" u="sng" strike="noStrike" kern="1200" cap="none" spc="0" normalizeH="0" baseline="0" noProof="0" dirty="0">
                <a:ln>
                  <a:noFill/>
                </a:ln>
                <a:solidFill>
                  <a:srgbClr val="1D1DFF"/>
                </a:solidFill>
                <a:effectLst/>
                <a:uLnTx/>
                <a:uFillTx/>
                <a:latin typeface="Canva Sans"/>
                <a:ea typeface="Canva Sans"/>
                <a:cs typeface="Canva Sans"/>
                <a:sym typeface="Canva Sans"/>
                <a:hlinkClick r:id="rId7" tooltip="https://equals.co.uk/assessment/"/>
              </a:endParaRPr>
            </a:p>
          </p:txBody>
        </p:sp>
      </p:grpSp>
      <p:grpSp>
        <p:nvGrpSpPr>
          <p:cNvPr id="60" name="Group 60"/>
          <p:cNvGrpSpPr/>
          <p:nvPr/>
        </p:nvGrpSpPr>
        <p:grpSpPr>
          <a:xfrm>
            <a:off x="5873703" y="5702478"/>
            <a:ext cx="1201218" cy="492980"/>
            <a:chOff x="0" y="0"/>
            <a:chExt cx="728864" cy="299126"/>
          </a:xfrm>
        </p:grpSpPr>
        <p:sp>
          <p:nvSpPr>
            <p:cNvPr id="61" name="Freeform 61"/>
            <p:cNvSpPr/>
            <p:nvPr/>
          </p:nvSpPr>
          <p:spPr>
            <a:xfrm>
              <a:off x="0" y="0"/>
              <a:ext cx="728864" cy="299126"/>
            </a:xfrm>
            <a:custGeom>
              <a:avLst/>
              <a:gdLst/>
              <a:ahLst/>
              <a:cxnLst/>
              <a:rect l="l" t="t" r="r" b="b"/>
              <a:pathLst>
                <a:path w="728864" h="299126">
                  <a:moveTo>
                    <a:pt x="149563" y="0"/>
                  </a:moveTo>
                  <a:lnTo>
                    <a:pt x="579301" y="0"/>
                  </a:lnTo>
                  <a:cubicBezTo>
                    <a:pt x="661902" y="0"/>
                    <a:pt x="728864" y="66962"/>
                    <a:pt x="728864" y="149563"/>
                  </a:cubicBezTo>
                  <a:lnTo>
                    <a:pt x="728864" y="149563"/>
                  </a:lnTo>
                  <a:cubicBezTo>
                    <a:pt x="728864" y="189230"/>
                    <a:pt x="713106" y="227271"/>
                    <a:pt x="685058" y="255320"/>
                  </a:cubicBezTo>
                  <a:cubicBezTo>
                    <a:pt x="657009" y="283368"/>
                    <a:pt x="618967" y="299126"/>
                    <a:pt x="579301"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62" name="TextBox 62"/>
            <p:cNvSpPr txBox="1"/>
            <p:nvPr/>
          </p:nvSpPr>
          <p:spPr>
            <a:xfrm>
              <a:off x="0" y="-19050"/>
              <a:ext cx="728864"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3" name="TextBox 63"/>
          <p:cNvSpPr txBox="1"/>
          <p:nvPr/>
        </p:nvSpPr>
        <p:spPr>
          <a:xfrm>
            <a:off x="5745616" y="5833104"/>
            <a:ext cx="1411932" cy="28302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RESEARCH</a:t>
            </a:r>
          </a:p>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SUPPORT</a:t>
            </a:r>
            <a:endPar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64" name="Group 64"/>
          <p:cNvGrpSpPr/>
          <p:nvPr/>
        </p:nvGrpSpPr>
        <p:grpSpPr>
          <a:xfrm>
            <a:off x="624039" y="966575"/>
            <a:ext cx="1201218" cy="492980"/>
            <a:chOff x="0" y="0"/>
            <a:chExt cx="728864" cy="299126"/>
          </a:xfrm>
        </p:grpSpPr>
        <p:sp>
          <p:nvSpPr>
            <p:cNvPr id="65" name="Freeform 65"/>
            <p:cNvSpPr/>
            <p:nvPr/>
          </p:nvSpPr>
          <p:spPr>
            <a:xfrm>
              <a:off x="0" y="0"/>
              <a:ext cx="728864" cy="299126"/>
            </a:xfrm>
            <a:custGeom>
              <a:avLst/>
              <a:gdLst/>
              <a:ahLst/>
              <a:cxnLst/>
              <a:rect l="l" t="t" r="r" b="b"/>
              <a:pathLst>
                <a:path w="728864" h="299126">
                  <a:moveTo>
                    <a:pt x="149563" y="0"/>
                  </a:moveTo>
                  <a:lnTo>
                    <a:pt x="579301" y="0"/>
                  </a:lnTo>
                  <a:cubicBezTo>
                    <a:pt x="661902" y="0"/>
                    <a:pt x="728864" y="66962"/>
                    <a:pt x="728864" y="149563"/>
                  </a:cubicBezTo>
                  <a:lnTo>
                    <a:pt x="728864" y="149563"/>
                  </a:lnTo>
                  <a:cubicBezTo>
                    <a:pt x="728864" y="189230"/>
                    <a:pt x="713106" y="227271"/>
                    <a:pt x="685058" y="255320"/>
                  </a:cubicBezTo>
                  <a:cubicBezTo>
                    <a:pt x="657009" y="283368"/>
                    <a:pt x="618967" y="299126"/>
                    <a:pt x="579301"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66" name="TextBox 66"/>
            <p:cNvSpPr txBox="1"/>
            <p:nvPr/>
          </p:nvSpPr>
          <p:spPr>
            <a:xfrm>
              <a:off x="0" y="-19050"/>
              <a:ext cx="728864"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7" name="TextBox 67"/>
          <p:cNvSpPr txBox="1"/>
          <p:nvPr/>
        </p:nvSpPr>
        <p:spPr>
          <a:xfrm>
            <a:off x="713420" y="1128980"/>
            <a:ext cx="1031676" cy="149121"/>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a:ln>
                  <a:noFill/>
                </a:ln>
                <a:solidFill>
                  <a:srgbClr val="F4F2EB"/>
                </a:solidFill>
                <a:effectLst/>
                <a:uLnTx/>
                <a:uFillTx/>
                <a:latin typeface="More Sugar"/>
                <a:ea typeface="More Sugar"/>
                <a:cs typeface="More Sugar"/>
                <a:sym typeface="More Sugar"/>
              </a:rPr>
              <a:t>INTENT</a:t>
            </a:r>
          </a:p>
        </p:txBody>
      </p:sp>
      <p:sp>
        <p:nvSpPr>
          <p:cNvPr id="68" name="TextBox 41"/>
          <p:cNvSpPr txBox="1"/>
          <p:nvPr/>
        </p:nvSpPr>
        <p:spPr>
          <a:xfrm>
            <a:off x="389914" y="311069"/>
            <a:ext cx="1857893" cy="538609"/>
          </a:xfrm>
          <a:prstGeom prst="rect">
            <a:avLst/>
          </a:prstGeom>
        </p:spPr>
        <p:txBody>
          <a:bodyPr lIns="0" tIns="0" rIns="0" bIns="0" rtlCol="0" anchor="t">
            <a:spAutoFit/>
          </a:bodyPr>
          <a:lstStyle/>
          <a:p>
            <a:pPr marL="0" marR="0" lvl="0" indent="0" algn="ctr" defTabSz="914400" rtl="0" eaLnBrk="1" fontAlgn="auto" latinLnBrk="0" hangingPunct="1">
              <a:lnSpc>
                <a:spcPts val="2051"/>
              </a:lnSpc>
              <a:spcBef>
                <a:spcPts val="0"/>
              </a:spcBef>
              <a:spcAft>
                <a:spcPts val="0"/>
              </a:spcAft>
              <a:buClrTx/>
              <a:buSzTx/>
              <a:buFontTx/>
              <a:buNone/>
              <a:tabLst/>
              <a:defRPr/>
            </a:pPr>
            <a:r>
              <a:rPr kumimoji="0" lang="en-US" sz="1783" b="0" i="0" u="none" strike="noStrike" kern="1200" cap="none" spc="0" normalizeH="0" baseline="0" noProof="0" dirty="0" smtClean="0">
                <a:ln>
                  <a:noFill/>
                </a:ln>
                <a:solidFill>
                  <a:srgbClr val="591E8D"/>
                </a:solidFill>
                <a:effectLst/>
                <a:uLnTx/>
                <a:uFillTx/>
                <a:latin typeface="More Sugar"/>
                <a:ea typeface="More Sugar"/>
                <a:cs typeface="More Sugar"/>
                <a:sym typeface="More Sugar"/>
              </a:rPr>
              <a:t>ENDEAVOUR </a:t>
            </a:r>
            <a:r>
              <a:rPr kumimoji="0" lang="en-US" sz="1783" b="0" i="0" u="none" strike="noStrike" kern="1200" cap="none" spc="0" normalizeH="0" baseline="0" noProof="0" dirty="0">
                <a:ln>
                  <a:noFill/>
                </a:ln>
                <a:solidFill>
                  <a:srgbClr val="591E8D"/>
                </a:solidFill>
                <a:effectLst/>
                <a:uLnTx/>
                <a:uFillTx/>
                <a:latin typeface="More Sugar"/>
                <a:ea typeface="More Sugar"/>
                <a:cs typeface="More Sugar"/>
                <a:sym typeface="More Sugar"/>
              </a:rPr>
              <a:t>PATHWAY</a:t>
            </a:r>
          </a:p>
        </p:txBody>
      </p:sp>
    </p:spTree>
    <p:extLst>
      <p:ext uri="{BB962C8B-B14F-4D97-AF65-F5344CB8AC3E}">
        <p14:creationId xmlns:p14="http://schemas.microsoft.com/office/powerpoint/2010/main" val="2555518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AutoShape 2"/>
          <p:cNvSpPr/>
          <p:nvPr/>
        </p:nvSpPr>
        <p:spPr>
          <a:xfrm flipH="1">
            <a:off x="452601" y="6189252"/>
            <a:ext cx="7253826" cy="10271"/>
          </a:xfrm>
          <a:prstGeom prst="line">
            <a:avLst/>
          </a:prstGeom>
          <a:ln w="19050" cap="flat">
            <a:solidFill>
              <a:srgbClr val="000000"/>
            </a:solidFill>
            <a:prstDash val="solid"/>
            <a:headEnd type="none" w="sm" len="sm"/>
            <a:tailEnd type="none" w="sm" len="sm"/>
          </a:ln>
        </p:spPr>
      </p:sp>
      <p:sp>
        <p:nvSpPr>
          <p:cNvPr id="208" name="AutoShape 4"/>
          <p:cNvSpPr/>
          <p:nvPr/>
        </p:nvSpPr>
        <p:spPr>
          <a:xfrm flipH="1">
            <a:off x="8377827" y="3656044"/>
            <a:ext cx="4173" cy="1782121"/>
          </a:xfrm>
          <a:prstGeom prst="line">
            <a:avLst/>
          </a:prstGeom>
          <a:ln w="19050" cap="flat">
            <a:solidFill>
              <a:srgbClr val="000000"/>
            </a:solidFill>
            <a:prstDash val="solid"/>
            <a:headEnd type="none" w="sm" len="sm"/>
            <a:tailEnd type="none" w="sm" len="sm"/>
          </a:ln>
        </p:spPr>
      </p:sp>
      <p:sp>
        <p:nvSpPr>
          <p:cNvPr id="124" name="AutoShape 59"/>
          <p:cNvSpPr/>
          <p:nvPr/>
        </p:nvSpPr>
        <p:spPr>
          <a:xfrm flipH="1">
            <a:off x="463424" y="2801501"/>
            <a:ext cx="1761836" cy="5489"/>
          </a:xfrm>
          <a:prstGeom prst="line">
            <a:avLst/>
          </a:prstGeom>
          <a:ln w="19050" cap="flat">
            <a:solidFill>
              <a:srgbClr val="000000"/>
            </a:solidFill>
            <a:prstDash val="solid"/>
            <a:headEnd type="none" w="sm" len="sm"/>
            <a:tailEnd type="none" w="sm" len="sm"/>
          </a:ln>
        </p:spPr>
      </p:sp>
      <p:sp>
        <p:nvSpPr>
          <p:cNvPr id="172" name="Freeform 7"/>
          <p:cNvSpPr/>
          <p:nvPr/>
        </p:nvSpPr>
        <p:spPr>
          <a:xfrm>
            <a:off x="768514" y="2540668"/>
            <a:ext cx="1196553" cy="492980"/>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170" name="AutoShape 4"/>
          <p:cNvSpPr/>
          <p:nvPr/>
        </p:nvSpPr>
        <p:spPr>
          <a:xfrm flipH="1">
            <a:off x="1371599" y="3018479"/>
            <a:ext cx="4173" cy="1782121"/>
          </a:xfrm>
          <a:prstGeom prst="line">
            <a:avLst/>
          </a:prstGeom>
          <a:ln w="19050" cap="flat">
            <a:solidFill>
              <a:srgbClr val="000000"/>
            </a:solidFill>
            <a:prstDash val="solid"/>
            <a:headEnd type="none" w="sm" len="sm"/>
            <a:tailEnd type="none" w="sm" len="sm"/>
          </a:ln>
        </p:spPr>
      </p:sp>
      <p:sp>
        <p:nvSpPr>
          <p:cNvPr id="167" name="AutoShape 59"/>
          <p:cNvSpPr/>
          <p:nvPr/>
        </p:nvSpPr>
        <p:spPr>
          <a:xfrm flipH="1" flipV="1">
            <a:off x="795663" y="4126402"/>
            <a:ext cx="5906364" cy="11662"/>
          </a:xfrm>
          <a:prstGeom prst="line">
            <a:avLst/>
          </a:prstGeom>
          <a:ln w="19050" cap="flat">
            <a:solidFill>
              <a:srgbClr val="000000"/>
            </a:solidFill>
            <a:prstDash val="solid"/>
            <a:headEnd type="none" w="sm" len="sm"/>
            <a:tailEnd type="none" w="sm" len="sm"/>
          </a:ln>
        </p:spPr>
      </p:sp>
      <p:sp>
        <p:nvSpPr>
          <p:cNvPr id="168" name="AutoShape 59"/>
          <p:cNvSpPr/>
          <p:nvPr/>
        </p:nvSpPr>
        <p:spPr>
          <a:xfrm flipH="1">
            <a:off x="712965" y="4727207"/>
            <a:ext cx="4810428" cy="35440"/>
          </a:xfrm>
          <a:prstGeom prst="line">
            <a:avLst/>
          </a:prstGeom>
          <a:ln w="19050" cap="flat">
            <a:solidFill>
              <a:srgbClr val="000000"/>
            </a:solidFill>
            <a:prstDash val="solid"/>
            <a:headEnd type="none" w="sm" len="sm"/>
            <a:tailEnd type="none" w="sm" len="sm"/>
          </a:ln>
        </p:spPr>
      </p:sp>
      <p:sp>
        <p:nvSpPr>
          <p:cNvPr id="4" name="AutoShape 4"/>
          <p:cNvSpPr/>
          <p:nvPr/>
        </p:nvSpPr>
        <p:spPr>
          <a:xfrm flipH="1">
            <a:off x="452601" y="1267511"/>
            <a:ext cx="18061" cy="4942458"/>
          </a:xfrm>
          <a:prstGeom prst="line">
            <a:avLst/>
          </a:prstGeom>
          <a:ln w="19050" cap="flat">
            <a:solidFill>
              <a:srgbClr val="000000"/>
            </a:solidFill>
            <a:prstDash val="solid"/>
            <a:headEnd type="none" w="sm" len="sm"/>
            <a:tailEnd type="none" w="sm" len="sm"/>
          </a:ln>
        </p:spPr>
      </p:sp>
      <p:sp>
        <p:nvSpPr>
          <p:cNvPr id="5" name="Freeform 5"/>
          <p:cNvSpPr/>
          <p:nvPr/>
        </p:nvSpPr>
        <p:spPr>
          <a:xfrm>
            <a:off x="6789215" y="97455"/>
            <a:ext cx="2451434" cy="612858"/>
          </a:xfrm>
          <a:custGeom>
            <a:avLst/>
            <a:gdLst/>
            <a:ahLst/>
            <a:cxnLst/>
            <a:rect l="l" t="t" r="r" b="b"/>
            <a:pathLst>
              <a:path w="2451434" h="612858">
                <a:moveTo>
                  <a:pt x="0" y="0"/>
                </a:moveTo>
                <a:lnTo>
                  <a:pt x="2451434" y="0"/>
                </a:lnTo>
                <a:lnTo>
                  <a:pt x="2451434" y="612858"/>
                </a:lnTo>
                <a:lnTo>
                  <a:pt x="0" y="612858"/>
                </a:lnTo>
                <a:lnTo>
                  <a:pt x="0" y="0"/>
                </a:lnTo>
                <a:close/>
              </a:path>
            </a:pathLst>
          </a:custGeom>
          <a:blipFill>
            <a:blip r:embed="rId2"/>
            <a:stretch>
              <a:fillRect/>
            </a:stretch>
          </a:blipFill>
        </p:spPr>
      </p:sp>
      <p:sp>
        <p:nvSpPr>
          <p:cNvPr id="12" name="AutoShape 12"/>
          <p:cNvSpPr/>
          <p:nvPr/>
        </p:nvSpPr>
        <p:spPr>
          <a:xfrm flipH="1">
            <a:off x="464758" y="1247691"/>
            <a:ext cx="6241044" cy="20322"/>
          </a:xfrm>
          <a:prstGeom prst="line">
            <a:avLst/>
          </a:prstGeom>
          <a:ln w="19050" cap="flat">
            <a:solidFill>
              <a:srgbClr val="000000"/>
            </a:solidFill>
            <a:prstDash val="solid"/>
            <a:headEnd type="none" w="sm" len="sm"/>
            <a:tailEnd type="none" w="sm" len="sm"/>
          </a:ln>
        </p:spPr>
      </p:sp>
      <p:grpSp>
        <p:nvGrpSpPr>
          <p:cNvPr id="13" name="Group 13"/>
          <p:cNvGrpSpPr/>
          <p:nvPr/>
        </p:nvGrpSpPr>
        <p:grpSpPr>
          <a:xfrm>
            <a:off x="627770" y="980116"/>
            <a:ext cx="1028588" cy="492980"/>
            <a:chOff x="0" y="0"/>
            <a:chExt cx="624117" cy="299126"/>
          </a:xfrm>
        </p:grpSpPr>
        <p:sp>
          <p:nvSpPr>
            <p:cNvPr id="14"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15"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4" name="TextBox 34"/>
          <p:cNvSpPr txBox="1"/>
          <p:nvPr/>
        </p:nvSpPr>
        <p:spPr>
          <a:xfrm>
            <a:off x="688246" y="3887875"/>
            <a:ext cx="1273811"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2" name="AutoShape 42"/>
          <p:cNvSpPr/>
          <p:nvPr/>
        </p:nvSpPr>
        <p:spPr>
          <a:xfrm flipH="1">
            <a:off x="470664" y="2021169"/>
            <a:ext cx="5388528" cy="0"/>
          </a:xfrm>
          <a:prstGeom prst="line">
            <a:avLst/>
          </a:prstGeom>
          <a:ln w="19050" cap="flat">
            <a:solidFill>
              <a:srgbClr val="000000"/>
            </a:solidFill>
            <a:prstDash val="solid"/>
            <a:headEnd type="none" w="sm" len="sm"/>
            <a:tailEnd type="none" w="sm" len="sm"/>
          </a:ln>
        </p:spPr>
      </p:sp>
      <p:grpSp>
        <p:nvGrpSpPr>
          <p:cNvPr id="43" name="Group 43"/>
          <p:cNvGrpSpPr/>
          <p:nvPr/>
        </p:nvGrpSpPr>
        <p:grpSpPr>
          <a:xfrm>
            <a:off x="4247642" y="1747045"/>
            <a:ext cx="2577791" cy="580998"/>
            <a:chOff x="0" y="0"/>
            <a:chExt cx="813225" cy="172958"/>
          </a:xfrm>
        </p:grpSpPr>
        <p:sp>
          <p:nvSpPr>
            <p:cNvPr id="44" name="Freeform 44"/>
            <p:cNvSpPr/>
            <p:nvPr/>
          </p:nvSpPr>
          <p:spPr>
            <a:xfrm>
              <a:off x="0" y="0"/>
              <a:ext cx="813225" cy="172958"/>
            </a:xfrm>
            <a:custGeom>
              <a:avLst/>
              <a:gdLst/>
              <a:ahLst/>
              <a:cxnLst/>
              <a:rect l="l" t="t" r="r" b="b"/>
              <a:pathLst>
                <a:path w="813225" h="172958">
                  <a:moveTo>
                    <a:pt x="75083" y="0"/>
                  </a:moveTo>
                  <a:lnTo>
                    <a:pt x="738143" y="0"/>
                  </a:lnTo>
                  <a:cubicBezTo>
                    <a:pt x="758056" y="0"/>
                    <a:pt x="777153" y="7910"/>
                    <a:pt x="791234" y="21991"/>
                  </a:cubicBezTo>
                  <a:cubicBezTo>
                    <a:pt x="805315" y="36072"/>
                    <a:pt x="813225" y="55170"/>
                    <a:pt x="813225" y="75083"/>
                  </a:cubicBezTo>
                  <a:lnTo>
                    <a:pt x="813225" y="97875"/>
                  </a:lnTo>
                  <a:cubicBezTo>
                    <a:pt x="813225" y="117788"/>
                    <a:pt x="805315" y="136886"/>
                    <a:pt x="791234" y="150967"/>
                  </a:cubicBezTo>
                  <a:cubicBezTo>
                    <a:pt x="777153" y="165047"/>
                    <a:pt x="758056" y="172958"/>
                    <a:pt x="738143" y="172958"/>
                  </a:cubicBezTo>
                  <a:lnTo>
                    <a:pt x="75083" y="172958"/>
                  </a:lnTo>
                  <a:cubicBezTo>
                    <a:pt x="55170" y="172958"/>
                    <a:pt x="36072" y="165047"/>
                    <a:pt x="21991" y="150967"/>
                  </a:cubicBezTo>
                  <a:cubicBezTo>
                    <a:pt x="7910" y="136886"/>
                    <a:pt x="0" y="117788"/>
                    <a:pt x="0" y="97875"/>
                  </a:cubicBezTo>
                  <a:lnTo>
                    <a:pt x="0" y="75083"/>
                  </a:lnTo>
                  <a:cubicBezTo>
                    <a:pt x="0" y="55170"/>
                    <a:pt x="7910" y="36072"/>
                    <a:pt x="21991" y="21991"/>
                  </a:cubicBezTo>
                  <a:cubicBezTo>
                    <a:pt x="36072" y="7910"/>
                    <a:pt x="55170" y="0"/>
                    <a:pt x="75083" y="0"/>
                  </a:cubicBezTo>
                  <a:close/>
                </a:path>
              </a:pathLst>
            </a:custGeom>
            <a:solidFill>
              <a:srgbClr val="FFFFFF"/>
            </a:solidFill>
            <a:ln w="19050" cap="rnd">
              <a:solidFill>
                <a:srgbClr val="000000"/>
              </a:solidFill>
              <a:prstDash val="solid"/>
              <a:round/>
            </a:ln>
          </p:spPr>
        </p:sp>
        <p:sp>
          <p:nvSpPr>
            <p:cNvPr id="45" name="TextBox 45"/>
            <p:cNvSpPr txBox="1"/>
            <p:nvPr/>
          </p:nvSpPr>
          <p:spPr>
            <a:xfrm>
              <a:off x="0" y="-19050"/>
              <a:ext cx="813225" cy="192008"/>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6" name="Group 46"/>
          <p:cNvGrpSpPr/>
          <p:nvPr/>
        </p:nvGrpSpPr>
        <p:grpSpPr>
          <a:xfrm>
            <a:off x="1813463" y="781803"/>
            <a:ext cx="4225980" cy="866293"/>
            <a:chOff x="0" y="-19050"/>
            <a:chExt cx="2445522" cy="273293"/>
          </a:xfrm>
        </p:grpSpPr>
        <p:sp>
          <p:nvSpPr>
            <p:cNvPr id="47" name="Freeform 47"/>
            <p:cNvSpPr/>
            <p:nvPr/>
          </p:nvSpPr>
          <p:spPr>
            <a:xfrm>
              <a:off x="11367" y="385"/>
              <a:ext cx="2434155" cy="253858"/>
            </a:xfrm>
            <a:custGeom>
              <a:avLst/>
              <a:gdLst/>
              <a:ahLst/>
              <a:cxnLst/>
              <a:rect l="l" t="t" r="r" b="b"/>
              <a:pathLst>
                <a:path w="2434155" h="253858">
                  <a:moveTo>
                    <a:pt x="25084" y="0"/>
                  </a:moveTo>
                  <a:lnTo>
                    <a:pt x="2409071" y="0"/>
                  </a:lnTo>
                  <a:cubicBezTo>
                    <a:pt x="2415723" y="0"/>
                    <a:pt x="2422104" y="2643"/>
                    <a:pt x="2426808" y="7347"/>
                  </a:cubicBezTo>
                  <a:cubicBezTo>
                    <a:pt x="2431512" y="12051"/>
                    <a:pt x="2434155" y="18432"/>
                    <a:pt x="2434155" y="25084"/>
                  </a:cubicBezTo>
                  <a:lnTo>
                    <a:pt x="2434155" y="228773"/>
                  </a:lnTo>
                  <a:cubicBezTo>
                    <a:pt x="2434155" y="235426"/>
                    <a:pt x="2431512" y="241806"/>
                    <a:pt x="2426808" y="246511"/>
                  </a:cubicBezTo>
                  <a:cubicBezTo>
                    <a:pt x="2422104" y="251215"/>
                    <a:pt x="2415723" y="253858"/>
                    <a:pt x="2409071" y="253858"/>
                  </a:cubicBezTo>
                  <a:lnTo>
                    <a:pt x="25084" y="253858"/>
                  </a:lnTo>
                  <a:cubicBezTo>
                    <a:pt x="18432" y="253858"/>
                    <a:pt x="12051" y="251215"/>
                    <a:pt x="7347" y="246511"/>
                  </a:cubicBezTo>
                  <a:cubicBezTo>
                    <a:pt x="2643" y="241806"/>
                    <a:pt x="0" y="235426"/>
                    <a:pt x="0" y="228773"/>
                  </a:cubicBezTo>
                  <a:lnTo>
                    <a:pt x="0" y="25084"/>
                  </a:lnTo>
                  <a:cubicBezTo>
                    <a:pt x="0" y="18432"/>
                    <a:pt x="2643" y="12051"/>
                    <a:pt x="7347" y="7347"/>
                  </a:cubicBezTo>
                  <a:cubicBezTo>
                    <a:pt x="12051" y="2643"/>
                    <a:pt x="18432" y="0"/>
                    <a:pt x="25084" y="0"/>
                  </a:cubicBezTo>
                  <a:close/>
                </a:path>
              </a:pathLst>
            </a:custGeom>
            <a:solidFill>
              <a:srgbClr val="FFFFFF"/>
            </a:solidFill>
            <a:ln w="19050" cap="rnd">
              <a:solidFill>
                <a:srgbClr val="000000"/>
              </a:solidFill>
              <a:prstDash val="solid"/>
              <a:round/>
            </a:ln>
          </p:spPr>
        </p:sp>
        <p:sp>
          <p:nvSpPr>
            <p:cNvPr id="48" name="TextBox 48"/>
            <p:cNvSpPr txBox="1"/>
            <p:nvPr/>
          </p:nvSpPr>
          <p:spPr>
            <a:xfrm>
              <a:off x="0" y="-19050"/>
              <a:ext cx="2434155" cy="272908"/>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9" name="Group 49"/>
          <p:cNvGrpSpPr/>
          <p:nvPr/>
        </p:nvGrpSpPr>
        <p:grpSpPr>
          <a:xfrm>
            <a:off x="609706" y="1774679"/>
            <a:ext cx="1028588" cy="492980"/>
            <a:chOff x="0" y="0"/>
            <a:chExt cx="624117" cy="299126"/>
          </a:xfrm>
        </p:grpSpPr>
        <p:sp>
          <p:nvSpPr>
            <p:cNvPr id="50" name="Freeform 50"/>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51" name="TextBox 51"/>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2" name="TextBox 52"/>
          <p:cNvSpPr txBox="1"/>
          <p:nvPr/>
        </p:nvSpPr>
        <p:spPr>
          <a:xfrm>
            <a:off x="445623" y="1937563"/>
            <a:ext cx="1411932" cy="149121"/>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a:ln>
                  <a:noFill/>
                </a:ln>
                <a:solidFill>
                  <a:srgbClr val="F4F2EB"/>
                </a:solidFill>
                <a:effectLst/>
                <a:uLnTx/>
                <a:uFillTx/>
                <a:latin typeface="More Sugar"/>
                <a:ea typeface="More Sugar"/>
                <a:cs typeface="More Sugar"/>
                <a:sym typeface="More Sugar"/>
              </a:rPr>
              <a:t>KEYSTAGES</a:t>
            </a:r>
          </a:p>
        </p:txBody>
      </p:sp>
      <p:grpSp>
        <p:nvGrpSpPr>
          <p:cNvPr id="53" name="Group 53"/>
          <p:cNvGrpSpPr/>
          <p:nvPr/>
        </p:nvGrpSpPr>
        <p:grpSpPr>
          <a:xfrm>
            <a:off x="1772272" y="1750439"/>
            <a:ext cx="2315096" cy="613659"/>
            <a:chOff x="0" y="0"/>
            <a:chExt cx="730352" cy="193593"/>
          </a:xfrm>
        </p:grpSpPr>
        <p:sp>
          <p:nvSpPr>
            <p:cNvPr id="54" name="Freeform 54"/>
            <p:cNvSpPr/>
            <p:nvPr/>
          </p:nvSpPr>
          <p:spPr>
            <a:xfrm>
              <a:off x="0" y="0"/>
              <a:ext cx="730352" cy="193593"/>
            </a:xfrm>
            <a:custGeom>
              <a:avLst/>
              <a:gdLst/>
              <a:ahLst/>
              <a:cxnLst/>
              <a:rect l="l" t="t" r="r" b="b"/>
              <a:pathLst>
                <a:path w="730352" h="193593">
                  <a:moveTo>
                    <a:pt x="83603" y="0"/>
                  </a:moveTo>
                  <a:lnTo>
                    <a:pt x="646749" y="0"/>
                  </a:lnTo>
                  <a:cubicBezTo>
                    <a:pt x="668922" y="0"/>
                    <a:pt x="690187" y="8808"/>
                    <a:pt x="705865" y="24487"/>
                  </a:cubicBezTo>
                  <a:cubicBezTo>
                    <a:pt x="721544" y="40165"/>
                    <a:pt x="730352" y="61430"/>
                    <a:pt x="730352" y="83603"/>
                  </a:cubicBezTo>
                  <a:lnTo>
                    <a:pt x="730352" y="109991"/>
                  </a:lnTo>
                  <a:cubicBezTo>
                    <a:pt x="730352" y="156163"/>
                    <a:pt x="692922" y="193593"/>
                    <a:pt x="646749" y="193593"/>
                  </a:cubicBezTo>
                  <a:lnTo>
                    <a:pt x="83603" y="193593"/>
                  </a:lnTo>
                  <a:cubicBezTo>
                    <a:pt x="61430" y="193593"/>
                    <a:pt x="40165" y="184785"/>
                    <a:pt x="24487" y="169107"/>
                  </a:cubicBezTo>
                  <a:cubicBezTo>
                    <a:pt x="8808" y="153428"/>
                    <a:pt x="0" y="132163"/>
                    <a:pt x="0" y="109991"/>
                  </a:cubicBezTo>
                  <a:lnTo>
                    <a:pt x="0" y="83603"/>
                  </a:lnTo>
                  <a:cubicBezTo>
                    <a:pt x="0" y="61430"/>
                    <a:pt x="8808" y="40165"/>
                    <a:pt x="24487" y="24487"/>
                  </a:cubicBezTo>
                  <a:cubicBezTo>
                    <a:pt x="40165" y="8808"/>
                    <a:pt x="61430" y="0"/>
                    <a:pt x="83603" y="0"/>
                  </a:cubicBezTo>
                  <a:close/>
                </a:path>
              </a:pathLst>
            </a:custGeom>
            <a:solidFill>
              <a:srgbClr val="FFFFFF"/>
            </a:solidFill>
            <a:ln w="19050" cap="rnd">
              <a:solidFill>
                <a:srgbClr val="000000"/>
              </a:solidFill>
              <a:prstDash val="solid"/>
              <a:round/>
            </a:ln>
          </p:spPr>
        </p:sp>
        <p:sp>
          <p:nvSpPr>
            <p:cNvPr id="55" name="TextBox 55"/>
            <p:cNvSpPr txBox="1"/>
            <p:nvPr/>
          </p:nvSpPr>
          <p:spPr>
            <a:xfrm>
              <a:off x="0" y="-19050"/>
              <a:ext cx="730352" cy="212643"/>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grpSp>
      <p:sp>
        <p:nvSpPr>
          <p:cNvPr id="59" name="AutoShape 59"/>
          <p:cNvSpPr/>
          <p:nvPr/>
        </p:nvSpPr>
        <p:spPr>
          <a:xfrm flipH="1">
            <a:off x="821387" y="3553597"/>
            <a:ext cx="5871528" cy="6293"/>
          </a:xfrm>
          <a:prstGeom prst="line">
            <a:avLst/>
          </a:prstGeom>
          <a:ln w="19050" cap="flat">
            <a:solidFill>
              <a:srgbClr val="000000"/>
            </a:solidFill>
            <a:prstDash val="solid"/>
            <a:headEnd type="none" w="sm" len="sm"/>
            <a:tailEnd type="none" w="sm" len="sm"/>
          </a:ln>
        </p:spPr>
      </p:sp>
      <p:sp>
        <p:nvSpPr>
          <p:cNvPr id="90" name="TextBox 90"/>
          <p:cNvSpPr txBox="1"/>
          <p:nvPr/>
        </p:nvSpPr>
        <p:spPr>
          <a:xfrm>
            <a:off x="4380992" y="1805861"/>
            <a:ext cx="2324811" cy="521511"/>
          </a:xfrm>
          <a:prstGeom prst="rect">
            <a:avLst/>
          </a:prstGeom>
        </p:spPr>
        <p:txBody>
          <a:bodyPr wrap="square" lIns="0" tIns="0" rIns="0" bIns="0" rtlCol="0" anchor="t">
            <a:spAutoFit/>
          </a:bodyPr>
          <a:lstStyle/>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639" b="1" i="0" u="none" strike="noStrike" kern="1200" cap="none" spc="15" normalizeH="0" baseline="0" noProof="0" dirty="0">
                <a:ln>
                  <a:noFill/>
                </a:ln>
                <a:solidFill>
                  <a:srgbClr val="ED4C98"/>
                </a:solidFill>
                <a:effectLst/>
                <a:uLnTx/>
                <a:uFillTx/>
                <a:latin typeface="Century Gothic" panose="020B0502020202020204" pitchFamily="34" charset="0"/>
                <a:ea typeface="Canva Sans Bold"/>
                <a:cs typeface="Canva Sans Bold"/>
                <a:sym typeface="Canva Sans Bold"/>
              </a:rPr>
              <a:t>Key Stage 4:</a:t>
            </a:r>
            <a:r>
              <a:rPr kumimoji="0" lang="en-US" sz="639"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 to develop skills needed to be actively involved with the wider school community in preparation for key stage 5, adulthood and life beyond Mary Elliot Academy.</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639"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p:txBody>
      </p:sp>
      <p:sp>
        <p:nvSpPr>
          <p:cNvPr id="91" name="TextBox 91"/>
          <p:cNvSpPr txBox="1"/>
          <p:nvPr/>
        </p:nvSpPr>
        <p:spPr>
          <a:xfrm>
            <a:off x="1906274" y="1793510"/>
            <a:ext cx="2072067" cy="737592"/>
          </a:xfrm>
          <a:prstGeom prst="rect">
            <a:avLst/>
          </a:prstGeom>
        </p:spPr>
        <p:txBody>
          <a:bodyPr lIns="0" tIns="0" rIns="0" bIns="0" rtlCol="0" anchor="t">
            <a:spAutoFit/>
          </a:bodyPr>
          <a:lstStyle/>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639" b="1" i="0" u="none" strike="noStrike" kern="1200" cap="none" spc="15" normalizeH="0" baseline="0" noProof="0" dirty="0">
                <a:ln>
                  <a:noFill/>
                </a:ln>
                <a:solidFill>
                  <a:srgbClr val="ED4C98"/>
                </a:solidFill>
                <a:effectLst/>
                <a:uLnTx/>
                <a:uFillTx/>
                <a:latin typeface="Century Gothic" panose="020B0502020202020204" pitchFamily="34" charset="0"/>
                <a:ea typeface="Canva Sans Bold"/>
                <a:cs typeface="Canva Sans Bold"/>
                <a:sym typeface="Canva Sans Bold"/>
              </a:rPr>
              <a:t>Key Stage 3:</a:t>
            </a:r>
            <a:r>
              <a:rPr kumimoji="0" lang="en-US" sz="639"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 to develop skills needed for successful interactions and communication of needs, wants, giving them the means, reason and opportunity to communicate. Developing individualised skills applicable to daily life.</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639" b="0" i="0" u="none" strike="noStrike" kern="1200" cap="none" spc="15" normalizeH="0" baseline="0" noProof="0" dirty="0">
              <a:ln>
                <a:noFill/>
              </a:ln>
              <a:solidFill>
                <a:srgbClr val="242424"/>
              </a:solidFill>
              <a:effectLst/>
              <a:uLnTx/>
              <a:uFillTx/>
              <a:latin typeface="Canva Sans"/>
              <a:ea typeface="Canva Sans"/>
              <a:cs typeface="Canva Sans"/>
              <a:sym typeface="Canva Sans"/>
            </a:endParaRPr>
          </a:p>
          <a:p>
            <a:pPr marL="0" marR="0" lvl="0" indent="0" algn="l" defTabSz="914400" rtl="0" eaLnBrk="1" fontAlgn="auto" latinLnBrk="0" hangingPunct="1">
              <a:lnSpc>
                <a:spcPts val="931"/>
              </a:lnSpc>
              <a:spcBef>
                <a:spcPts val="0"/>
              </a:spcBef>
              <a:spcAft>
                <a:spcPts val="0"/>
              </a:spcAft>
              <a:buClrTx/>
              <a:buSzTx/>
              <a:buFontTx/>
              <a:buNone/>
              <a:tabLst/>
              <a:defRPr/>
            </a:pPr>
            <a:endParaRPr kumimoji="0" lang="en-US" sz="639" b="0" i="0" u="none" strike="noStrike" kern="1200" cap="none" spc="15" normalizeH="0" baseline="0" noProof="0" dirty="0">
              <a:ln>
                <a:noFill/>
              </a:ln>
              <a:solidFill>
                <a:srgbClr val="242424"/>
              </a:solidFill>
              <a:effectLst/>
              <a:uLnTx/>
              <a:uFillTx/>
              <a:latin typeface="Canva Sans"/>
              <a:ea typeface="Canva Sans"/>
              <a:cs typeface="Canva Sans"/>
              <a:sym typeface="Canva Sans"/>
            </a:endParaRPr>
          </a:p>
        </p:txBody>
      </p:sp>
      <p:sp>
        <p:nvSpPr>
          <p:cNvPr id="92" name="TextBox 92"/>
          <p:cNvSpPr txBox="1"/>
          <p:nvPr/>
        </p:nvSpPr>
        <p:spPr>
          <a:xfrm>
            <a:off x="731520" y="1125862"/>
            <a:ext cx="821089" cy="248766"/>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a:ln>
                  <a:noFill/>
                </a:ln>
                <a:solidFill>
                  <a:srgbClr val="F4F2EB"/>
                </a:solidFill>
                <a:effectLst/>
                <a:uLnTx/>
                <a:uFillTx/>
                <a:latin typeface="More Sugar"/>
                <a:ea typeface="More Sugar"/>
                <a:cs typeface="More Sugar"/>
                <a:sym typeface="More Sugar"/>
              </a:rPr>
              <a:t>LINKS TO EHCP’S </a:t>
            </a:r>
          </a:p>
        </p:txBody>
      </p:sp>
      <p:grpSp>
        <p:nvGrpSpPr>
          <p:cNvPr id="114" name="Group 113"/>
          <p:cNvGrpSpPr/>
          <p:nvPr/>
        </p:nvGrpSpPr>
        <p:grpSpPr>
          <a:xfrm>
            <a:off x="2166089" y="2469981"/>
            <a:ext cx="5578290" cy="623267"/>
            <a:chOff x="611819" y="3011164"/>
            <a:chExt cx="5578290" cy="623267"/>
          </a:xfrm>
        </p:grpSpPr>
        <p:sp>
          <p:nvSpPr>
            <p:cNvPr id="2" name="AutoShape 2"/>
            <p:cNvSpPr/>
            <p:nvPr/>
          </p:nvSpPr>
          <p:spPr>
            <a:xfrm flipH="1" flipV="1">
              <a:off x="729927" y="3326810"/>
              <a:ext cx="5443380" cy="24500"/>
            </a:xfrm>
            <a:prstGeom prst="line">
              <a:avLst/>
            </a:prstGeom>
            <a:ln w="19050" cap="flat">
              <a:solidFill>
                <a:srgbClr val="000000"/>
              </a:solidFill>
              <a:prstDash val="solid"/>
              <a:headEnd type="none" w="sm" len="sm"/>
              <a:tailEnd type="none" w="sm" len="sm"/>
            </a:ln>
          </p:spPr>
        </p:sp>
        <p:grpSp>
          <p:nvGrpSpPr>
            <p:cNvPr id="6" name="Group 6"/>
            <p:cNvGrpSpPr/>
            <p:nvPr/>
          </p:nvGrpSpPr>
          <p:grpSpPr>
            <a:xfrm>
              <a:off x="611819" y="3052396"/>
              <a:ext cx="1196553" cy="524376"/>
              <a:chOff x="-1" y="-19050"/>
              <a:chExt cx="726033" cy="318176"/>
            </a:xfrm>
          </p:grpSpPr>
          <p:sp>
            <p:nvSpPr>
              <p:cNvPr id="7" name="Freeform 7"/>
              <p:cNvSpPr/>
              <p:nvPr/>
            </p:nvSpPr>
            <p:spPr>
              <a:xfrm>
                <a:off x="-1" y="0"/>
                <a:ext cx="726033"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8" name="TextBox 8"/>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7" name="Group 17"/>
            <p:cNvGrpSpPr/>
            <p:nvPr/>
          </p:nvGrpSpPr>
          <p:grpSpPr>
            <a:xfrm>
              <a:off x="1930071" y="3023033"/>
              <a:ext cx="611398" cy="611398"/>
              <a:chOff x="0" y="0"/>
              <a:chExt cx="812800" cy="812800"/>
            </a:xfrm>
          </p:grpSpPr>
          <p:sp>
            <p:nvSpPr>
              <p:cNvPr id="18"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91E8D"/>
              </a:solidFill>
            </p:spPr>
          </p:sp>
          <p:sp>
            <p:nvSpPr>
              <p:cNvPr id="19" name="TextBox 19"/>
              <p:cNvSpPr txBox="1"/>
              <p:nvPr/>
            </p:nvSpPr>
            <p:spPr>
              <a:xfrm>
                <a:off x="76200" y="57150"/>
                <a:ext cx="660400" cy="679450"/>
              </a:xfrm>
              <a:prstGeom prst="rect">
                <a:avLst/>
              </a:prstGeom>
            </p:spPr>
            <p:txBody>
              <a:bodyPr lIns="50800" tIns="50800" rIns="50800" bIns="50800" rtlCol="0" anchor="ctr"/>
              <a:lstStyle/>
              <a:p>
                <a:pPr marL="0" marR="0" lvl="0" indent="0" algn="ctr" defTabSz="914400" rtl="0" eaLnBrk="1" fontAlgn="auto" latinLnBrk="0" hangingPunct="1">
                  <a:lnSpc>
                    <a:spcPts val="1248"/>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Group 20"/>
            <p:cNvGrpSpPr/>
            <p:nvPr/>
          </p:nvGrpSpPr>
          <p:grpSpPr>
            <a:xfrm>
              <a:off x="2666272" y="3023033"/>
              <a:ext cx="611398" cy="611398"/>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B801"/>
              </a:solidFill>
            </p:spPr>
          </p:sp>
          <p:sp>
            <p:nvSpPr>
              <p:cNvPr id="22" name="TextBox 22"/>
              <p:cNvSpPr txBox="1"/>
              <p:nvPr/>
            </p:nvSpPr>
            <p:spPr>
              <a:xfrm>
                <a:off x="76200" y="57150"/>
                <a:ext cx="660400" cy="679450"/>
              </a:xfrm>
              <a:prstGeom prst="rect">
                <a:avLst/>
              </a:prstGeom>
            </p:spPr>
            <p:txBody>
              <a:bodyPr lIns="50800" tIns="50800" rIns="50800" bIns="50800" rtlCol="0" anchor="ctr"/>
              <a:lstStyle/>
              <a:p>
                <a:pPr marL="0" marR="0" lvl="0" indent="0" algn="ctr" defTabSz="914400" rtl="0" eaLnBrk="1" fontAlgn="auto" latinLnBrk="0" hangingPunct="1">
                  <a:lnSpc>
                    <a:spcPts val="1248"/>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3" name="Group 23"/>
            <p:cNvGrpSpPr/>
            <p:nvPr/>
          </p:nvGrpSpPr>
          <p:grpSpPr>
            <a:xfrm>
              <a:off x="4087368" y="3011164"/>
              <a:ext cx="611398" cy="611398"/>
              <a:chOff x="0" y="0"/>
              <a:chExt cx="812800" cy="812800"/>
            </a:xfrm>
          </p:grpSpPr>
          <p:sp>
            <p:nvSpPr>
              <p:cNvPr id="24"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EC"/>
              </a:solidFill>
            </p:spPr>
          </p:sp>
          <p:sp>
            <p:nvSpPr>
              <p:cNvPr id="25" name="TextBox 25"/>
              <p:cNvSpPr txBox="1"/>
              <p:nvPr/>
            </p:nvSpPr>
            <p:spPr>
              <a:xfrm>
                <a:off x="76200" y="57150"/>
                <a:ext cx="660400" cy="679450"/>
              </a:xfrm>
              <a:prstGeom prst="rect">
                <a:avLst/>
              </a:prstGeom>
            </p:spPr>
            <p:txBody>
              <a:bodyPr lIns="50800" tIns="50800" rIns="50800" bIns="50800" rtlCol="0" anchor="ctr"/>
              <a:lstStyle/>
              <a:p>
                <a:pPr marL="0" marR="0" lvl="0" indent="0" algn="ctr" defTabSz="914400" rtl="0" eaLnBrk="1" fontAlgn="auto" latinLnBrk="0" hangingPunct="1">
                  <a:lnSpc>
                    <a:spcPts val="1248"/>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6" name="Group 26"/>
            <p:cNvGrpSpPr/>
            <p:nvPr/>
          </p:nvGrpSpPr>
          <p:grpSpPr>
            <a:xfrm>
              <a:off x="4845616" y="3011164"/>
              <a:ext cx="611398" cy="611398"/>
              <a:chOff x="0" y="0"/>
              <a:chExt cx="812800" cy="812800"/>
            </a:xfrm>
          </p:grpSpPr>
          <p:sp>
            <p:nvSpPr>
              <p:cNvPr id="27" name="Freeform 2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D4C98"/>
              </a:solidFill>
            </p:spPr>
          </p:sp>
          <p:sp>
            <p:nvSpPr>
              <p:cNvPr id="28" name="TextBox 28"/>
              <p:cNvSpPr txBox="1"/>
              <p:nvPr/>
            </p:nvSpPr>
            <p:spPr>
              <a:xfrm>
                <a:off x="76200" y="57150"/>
                <a:ext cx="660400" cy="679450"/>
              </a:xfrm>
              <a:prstGeom prst="rect">
                <a:avLst/>
              </a:prstGeom>
            </p:spPr>
            <p:txBody>
              <a:bodyPr lIns="50800" tIns="50800" rIns="50800" bIns="50800" rtlCol="0" anchor="ctr"/>
              <a:lstStyle/>
              <a:p>
                <a:pPr marL="0" marR="0" lvl="0" indent="0" algn="ctr" defTabSz="914400" rtl="0" eaLnBrk="1" fontAlgn="auto" latinLnBrk="0" hangingPunct="1">
                  <a:lnSpc>
                    <a:spcPts val="1248"/>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9" name="Group 29"/>
            <p:cNvGrpSpPr/>
            <p:nvPr/>
          </p:nvGrpSpPr>
          <p:grpSpPr>
            <a:xfrm>
              <a:off x="3389600" y="3023033"/>
              <a:ext cx="611398" cy="611398"/>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6A25"/>
              </a:solidFill>
            </p:spPr>
          </p:sp>
          <p:sp>
            <p:nvSpPr>
              <p:cNvPr id="31" name="TextBox 31"/>
              <p:cNvSpPr txBox="1"/>
              <p:nvPr/>
            </p:nvSpPr>
            <p:spPr>
              <a:xfrm>
                <a:off x="76200" y="57150"/>
                <a:ext cx="660400" cy="679450"/>
              </a:xfrm>
              <a:prstGeom prst="rect">
                <a:avLst/>
              </a:prstGeom>
            </p:spPr>
            <p:txBody>
              <a:bodyPr lIns="50800" tIns="50800" rIns="50800" bIns="50800" rtlCol="0" anchor="ctr"/>
              <a:lstStyle/>
              <a:p>
                <a:pPr marL="0" marR="0" lvl="0" indent="0" algn="ctr" defTabSz="914400" rtl="0" eaLnBrk="1" fontAlgn="auto" latinLnBrk="0" hangingPunct="1">
                  <a:lnSpc>
                    <a:spcPts val="1248"/>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56" name="Group 56"/>
            <p:cNvGrpSpPr/>
            <p:nvPr/>
          </p:nvGrpSpPr>
          <p:grpSpPr>
            <a:xfrm>
              <a:off x="5578711" y="3011164"/>
              <a:ext cx="611398" cy="611398"/>
              <a:chOff x="0" y="0"/>
              <a:chExt cx="812800" cy="812800"/>
            </a:xfrm>
          </p:grpSpPr>
          <p:sp>
            <p:nvSpPr>
              <p:cNvPr id="57" name="Freeform 5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58" name="TextBox 58"/>
              <p:cNvSpPr txBox="1"/>
              <p:nvPr/>
            </p:nvSpPr>
            <p:spPr>
              <a:xfrm>
                <a:off x="76200" y="57150"/>
                <a:ext cx="660400" cy="679450"/>
              </a:xfrm>
              <a:prstGeom prst="rect">
                <a:avLst/>
              </a:prstGeom>
            </p:spPr>
            <p:txBody>
              <a:bodyPr lIns="50800" tIns="50800" rIns="50800" bIns="50800" rtlCol="0" anchor="ctr"/>
              <a:lstStyle/>
              <a:p>
                <a:pPr marL="0" marR="0" lvl="0" indent="0" algn="ctr" defTabSz="914400" rtl="0" eaLnBrk="1" fontAlgn="auto" latinLnBrk="0" hangingPunct="1">
                  <a:lnSpc>
                    <a:spcPts val="1248"/>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83" name="TextBox 83"/>
            <p:cNvSpPr txBox="1"/>
            <p:nvPr/>
          </p:nvSpPr>
          <p:spPr>
            <a:xfrm>
              <a:off x="4030622" y="3277945"/>
              <a:ext cx="729268" cy="178510"/>
            </a:xfrm>
            <a:prstGeom prst="rect">
              <a:avLst/>
            </a:prstGeom>
          </p:spPr>
          <p:txBody>
            <a:bodyPr lIns="0" tIns="0" rIns="0" bIns="0" rtlCol="0" anchor="t">
              <a:spAutoFit/>
            </a:bodyPr>
            <a:lstStyle/>
            <a:p>
              <a:pPr marL="0" marR="0" lvl="0" indent="0" algn="ctr" defTabSz="914400" rtl="0" eaLnBrk="1" fontAlgn="auto" latinLnBrk="0" hangingPunct="1">
                <a:lnSpc>
                  <a:spcPts val="671"/>
                </a:lnSpc>
                <a:spcBef>
                  <a:spcPts val="0"/>
                </a:spcBef>
                <a:spcAft>
                  <a:spcPts val="0"/>
                </a:spcAft>
                <a:buClrTx/>
                <a:buSzTx/>
                <a:buFontTx/>
                <a:buNone/>
                <a:tabLst/>
                <a:defRPr/>
              </a:pPr>
              <a:r>
                <a:rPr kumimoji="0" lang="en-US" sz="5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CHANGING &amp; GROWING</a:t>
              </a:r>
              <a:endParaRPr kumimoji="0" lang="en-US" sz="5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84" name="TextBox 84"/>
            <p:cNvSpPr txBox="1"/>
            <p:nvPr/>
          </p:nvSpPr>
          <p:spPr>
            <a:xfrm>
              <a:off x="4791954" y="3208183"/>
              <a:ext cx="729268" cy="205184"/>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HEALTHY LIFESTYLES</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85" name="TextBox 85"/>
            <p:cNvSpPr txBox="1"/>
            <p:nvPr/>
          </p:nvSpPr>
          <p:spPr>
            <a:xfrm>
              <a:off x="3344345" y="3208183"/>
              <a:ext cx="729268" cy="205184"/>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MANAGING FEELINGS</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86" name="TextBox 86"/>
            <p:cNvSpPr txBox="1"/>
            <p:nvPr/>
          </p:nvSpPr>
          <p:spPr>
            <a:xfrm>
              <a:off x="2666271" y="3176751"/>
              <a:ext cx="576825" cy="307777"/>
            </a:xfrm>
            <a:prstGeom prst="rect">
              <a:avLst/>
            </a:prstGeom>
          </p:spPr>
          <p:txBody>
            <a:bodyPr lIns="0" tIns="0" rIns="0" bIns="0" rtlCol="0" anchor="t">
              <a:spAutoFit/>
            </a:bodyPr>
            <a:lstStyle/>
            <a:p>
              <a:pPr marL="0" marR="0" lvl="0" indent="0" algn="ctr" defTabSz="914400" rtl="0" eaLnBrk="1" fontAlgn="auto" latinLnBrk="0" hangingPunct="1">
                <a:lnSpc>
                  <a:spcPts val="836"/>
                </a:lnSpc>
                <a:spcBef>
                  <a:spcPts val="0"/>
                </a:spcBef>
                <a:spcAft>
                  <a:spcPts val="0"/>
                </a:spcAft>
                <a:buClrTx/>
                <a:buSzTx/>
                <a:buFontTx/>
                <a:buNone/>
                <a:tabLst/>
                <a:defRPr/>
              </a:pPr>
              <a:r>
                <a:rPr kumimoji="0" lang="en-US" sz="727"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SELF-CARE, SUPPORT &amp; SAFETY</a:t>
              </a:r>
              <a:endParaRPr kumimoji="0" lang="en-US" sz="727"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93" name="TextBox 93"/>
            <p:cNvSpPr txBox="1"/>
            <p:nvPr/>
          </p:nvSpPr>
          <p:spPr>
            <a:xfrm>
              <a:off x="1871136" y="3208183"/>
              <a:ext cx="729268" cy="205184"/>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SELF AWARENESS </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94" name="TextBox 94"/>
            <p:cNvSpPr txBox="1"/>
            <p:nvPr/>
          </p:nvSpPr>
          <p:spPr>
            <a:xfrm>
              <a:off x="5587898" y="3229004"/>
              <a:ext cx="585410" cy="178510"/>
            </a:xfrm>
            <a:prstGeom prst="rect">
              <a:avLst/>
            </a:prstGeom>
          </p:spPr>
          <p:txBody>
            <a:bodyPr lIns="0" tIns="0" rIns="0" bIns="0" rtlCol="0" anchor="t">
              <a:spAutoFit/>
            </a:bodyPr>
            <a:lstStyle/>
            <a:p>
              <a:pPr marL="0" marR="0" lvl="0" indent="0" algn="ctr" defTabSz="914400" rtl="0" eaLnBrk="1" fontAlgn="auto" latinLnBrk="0" hangingPunct="1">
                <a:lnSpc>
                  <a:spcPts val="671"/>
                </a:lnSpc>
                <a:spcBef>
                  <a:spcPts val="0"/>
                </a:spcBef>
                <a:spcAft>
                  <a:spcPts val="0"/>
                </a:spcAft>
                <a:buClrTx/>
                <a:buSzTx/>
                <a:buFontTx/>
                <a:buNone/>
                <a:tabLst/>
                <a:defRPr/>
              </a:pPr>
              <a:r>
                <a:rPr kumimoji="0" lang="en-US" sz="5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THE WORLD WE LIVE IN</a:t>
              </a:r>
              <a:endParaRPr kumimoji="0" lang="en-US" sz="5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sp>
        <p:nvSpPr>
          <p:cNvPr id="104" name="TextBox 44"/>
          <p:cNvSpPr txBox="1"/>
          <p:nvPr/>
        </p:nvSpPr>
        <p:spPr>
          <a:xfrm>
            <a:off x="5459583" y="4832751"/>
            <a:ext cx="1249184" cy="149121"/>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READING IN ASC</a:t>
            </a:r>
          </a:p>
        </p:txBody>
      </p:sp>
      <p:sp>
        <p:nvSpPr>
          <p:cNvPr id="113" name="TextBox 41"/>
          <p:cNvSpPr txBox="1"/>
          <p:nvPr/>
        </p:nvSpPr>
        <p:spPr>
          <a:xfrm>
            <a:off x="222642" y="303600"/>
            <a:ext cx="1857893" cy="538609"/>
          </a:xfrm>
          <a:prstGeom prst="rect">
            <a:avLst/>
          </a:prstGeom>
        </p:spPr>
        <p:txBody>
          <a:bodyPr lIns="0" tIns="0" rIns="0" bIns="0" rtlCol="0" anchor="t">
            <a:spAutoFit/>
          </a:bodyPr>
          <a:lstStyle/>
          <a:p>
            <a:pPr marL="0" marR="0" lvl="0" indent="0" algn="ctr" defTabSz="914400" rtl="0" eaLnBrk="1" fontAlgn="auto" latinLnBrk="0" hangingPunct="1">
              <a:lnSpc>
                <a:spcPts val="2051"/>
              </a:lnSpc>
              <a:spcBef>
                <a:spcPts val="0"/>
              </a:spcBef>
              <a:spcAft>
                <a:spcPts val="0"/>
              </a:spcAft>
              <a:buClrTx/>
              <a:buSzTx/>
              <a:buFontTx/>
              <a:buNone/>
              <a:tabLst/>
              <a:defRPr/>
            </a:pPr>
            <a:r>
              <a:rPr kumimoji="0" lang="en-US" sz="1783" b="0" i="0" u="none" strike="noStrike" kern="1200" cap="none" spc="0" normalizeH="0" baseline="0" noProof="0" dirty="0" smtClean="0">
                <a:ln>
                  <a:noFill/>
                </a:ln>
                <a:solidFill>
                  <a:srgbClr val="591E8D"/>
                </a:solidFill>
                <a:effectLst/>
                <a:uLnTx/>
                <a:uFillTx/>
                <a:latin typeface="More Sugar"/>
                <a:ea typeface="More Sugar"/>
                <a:cs typeface="More Sugar"/>
                <a:sym typeface="More Sugar"/>
              </a:rPr>
              <a:t>ENDEAVOUR </a:t>
            </a:r>
            <a:r>
              <a:rPr kumimoji="0" lang="en-US" sz="1783" b="0" i="0" u="none" strike="noStrike" kern="1200" cap="none" spc="0" normalizeH="0" baseline="0" noProof="0" dirty="0">
                <a:ln>
                  <a:noFill/>
                </a:ln>
                <a:solidFill>
                  <a:srgbClr val="591E8D"/>
                </a:solidFill>
                <a:effectLst/>
                <a:uLnTx/>
                <a:uFillTx/>
                <a:latin typeface="More Sugar"/>
                <a:ea typeface="More Sugar"/>
                <a:cs typeface="More Sugar"/>
                <a:sym typeface="More Sugar"/>
              </a:rPr>
              <a:t>PATHWAY</a:t>
            </a:r>
          </a:p>
        </p:txBody>
      </p:sp>
      <p:grpSp>
        <p:nvGrpSpPr>
          <p:cNvPr id="80" name="Group 79"/>
          <p:cNvGrpSpPr/>
          <p:nvPr/>
        </p:nvGrpSpPr>
        <p:grpSpPr>
          <a:xfrm>
            <a:off x="6204451" y="835986"/>
            <a:ext cx="3165067" cy="863869"/>
            <a:chOff x="2594129" y="828996"/>
            <a:chExt cx="4484547" cy="1396597"/>
          </a:xfrm>
        </p:grpSpPr>
        <p:pic>
          <p:nvPicPr>
            <p:cNvPr id="16" name="Picture 15"/>
            <p:cNvPicPr>
              <a:picLocks noChangeAspect="1"/>
            </p:cNvPicPr>
            <p:nvPr/>
          </p:nvPicPr>
          <p:blipFill rotWithShape="1">
            <a:blip r:embed="rId3"/>
            <a:srcRect b="75318"/>
            <a:stretch/>
          </p:blipFill>
          <p:spPr>
            <a:xfrm>
              <a:off x="2594129" y="828996"/>
              <a:ext cx="1201016" cy="1304604"/>
            </a:xfrm>
            <a:prstGeom prst="rect">
              <a:avLst/>
            </a:prstGeom>
          </p:spPr>
        </p:pic>
        <p:pic>
          <p:nvPicPr>
            <p:cNvPr id="118" name="Picture 117"/>
            <p:cNvPicPr>
              <a:picLocks noChangeAspect="1"/>
            </p:cNvPicPr>
            <p:nvPr/>
          </p:nvPicPr>
          <p:blipFill rotWithShape="1">
            <a:blip r:embed="rId3"/>
            <a:srcRect t="25492" b="50012"/>
            <a:stretch/>
          </p:blipFill>
          <p:spPr>
            <a:xfrm>
              <a:off x="3701919" y="859711"/>
              <a:ext cx="1201016" cy="1294785"/>
            </a:xfrm>
            <a:prstGeom prst="rect">
              <a:avLst/>
            </a:prstGeom>
          </p:spPr>
        </p:pic>
        <p:pic>
          <p:nvPicPr>
            <p:cNvPr id="119" name="Picture 118"/>
            <p:cNvPicPr>
              <a:picLocks noChangeAspect="1"/>
            </p:cNvPicPr>
            <p:nvPr/>
          </p:nvPicPr>
          <p:blipFill rotWithShape="1">
            <a:blip r:embed="rId3"/>
            <a:srcRect t="74640"/>
            <a:stretch/>
          </p:blipFill>
          <p:spPr>
            <a:xfrm>
              <a:off x="4779980" y="885076"/>
              <a:ext cx="1201016" cy="1340517"/>
            </a:xfrm>
            <a:prstGeom prst="rect">
              <a:avLst/>
            </a:prstGeom>
          </p:spPr>
        </p:pic>
        <p:pic>
          <p:nvPicPr>
            <p:cNvPr id="120" name="Picture 119"/>
            <p:cNvPicPr>
              <a:picLocks noChangeAspect="1"/>
            </p:cNvPicPr>
            <p:nvPr/>
          </p:nvPicPr>
          <p:blipFill rotWithShape="1">
            <a:blip r:embed="rId3"/>
            <a:srcRect t="49751" b="25492"/>
            <a:stretch/>
          </p:blipFill>
          <p:spPr>
            <a:xfrm>
              <a:off x="5877660" y="873606"/>
              <a:ext cx="1201016" cy="1308576"/>
            </a:xfrm>
            <a:prstGeom prst="rect">
              <a:avLst/>
            </a:prstGeom>
          </p:spPr>
        </p:pic>
      </p:grpSp>
      <p:sp>
        <p:nvSpPr>
          <p:cNvPr id="122" name="TextBox 91"/>
          <p:cNvSpPr txBox="1"/>
          <p:nvPr/>
        </p:nvSpPr>
        <p:spPr>
          <a:xfrm>
            <a:off x="1928931" y="882055"/>
            <a:ext cx="3995024" cy="718145"/>
          </a:xfrm>
          <a:prstGeom prst="rect">
            <a:avLst/>
          </a:prstGeom>
        </p:spPr>
        <p:txBody>
          <a:bodyPr wrap="square" lIns="0" tIns="0" rIns="0" bIns="0" rtlCol="0" anchor="t">
            <a:spAutoFit/>
          </a:bodyPr>
          <a:lstStyle/>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700" b="1" i="0" u="none" strike="noStrike" kern="1200" cap="none" spc="15" normalizeH="0" baseline="0" noProof="0" dirty="0" smtClean="0">
                <a:ln>
                  <a:noFill/>
                </a:ln>
                <a:solidFill>
                  <a:srgbClr val="ED4C98"/>
                </a:solidFill>
                <a:effectLst/>
                <a:uLnTx/>
                <a:uFillTx/>
                <a:latin typeface="Century Gothic" panose="020B0502020202020204" pitchFamily="34" charset="0"/>
                <a:ea typeface="Canva Sans"/>
                <a:cs typeface="Canva Sans"/>
                <a:sym typeface="Canva Sans Bold"/>
              </a:rPr>
              <a:t>EHCP Outcomes</a:t>
            </a: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700" b="1" i="0" u="none" strike="noStrike" kern="1200" cap="none" spc="15" normalizeH="0" baseline="0" noProof="0" dirty="0">
              <a:ln>
                <a:noFill/>
              </a:ln>
              <a:solidFill>
                <a:srgbClr val="ED4C98"/>
              </a:solidFill>
              <a:effectLst/>
              <a:uLnTx/>
              <a:uFillTx/>
              <a:latin typeface="Century Gothic" panose="020B0502020202020204" pitchFamily="34" charset="0"/>
              <a:ea typeface="Canva Sans"/>
              <a:cs typeface="Canva Sans"/>
              <a:sym typeface="Canva Sans Bold"/>
            </a:endParaRPr>
          </a:p>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700" b="0" i="0" u="none" strike="noStrike" kern="1200" cap="none" spc="15" normalizeH="0" baseline="0" noProof="0" dirty="0">
                <a:ln>
                  <a:noFill/>
                </a:ln>
                <a:solidFill>
                  <a:prstClr val="black"/>
                </a:solidFill>
                <a:effectLst/>
                <a:uLnTx/>
                <a:uFillTx/>
                <a:latin typeface="Century Gothic" panose="020B0502020202020204" pitchFamily="34" charset="0"/>
                <a:ea typeface="Canva Sans"/>
                <a:cs typeface="Canva Sans"/>
                <a:sym typeface="Canva Sans Bold"/>
              </a:rPr>
              <a:t>Teaching and learning is aspirational, ensuring our learners reach the best possible outcome in preparation for adulthood and life beyond Mary Elliot Academy.</a:t>
            </a:r>
            <a:endParaRPr kumimoji="0" lang="en-US" sz="7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805"/>
              </a:lnSpc>
              <a:spcBef>
                <a:spcPts val="0"/>
              </a:spcBef>
              <a:spcAft>
                <a:spcPts val="0"/>
              </a:spcAft>
              <a:buClrTx/>
              <a:buSzTx/>
              <a:buFontTx/>
              <a:buNone/>
              <a:tabLst/>
              <a:defRPr/>
            </a:pPr>
            <a:endParaRPr kumimoji="0" lang="en-US" sz="700" b="0" i="0" u="none" strike="noStrike" kern="1200" cap="none" spc="15" normalizeH="0" baseline="0" noProof="0" dirty="0" smtClean="0">
              <a:ln>
                <a:noFill/>
              </a:ln>
              <a:solidFill>
                <a:prstClr val="black"/>
              </a:solidFill>
              <a:effectLst/>
              <a:uLnTx/>
              <a:uFillTx/>
              <a:latin typeface="Century Gothic" panose="020B0502020202020204" pitchFamily="34" charset="0"/>
              <a:ea typeface="Canva Sans"/>
              <a:cs typeface="Canva Sans"/>
              <a:sym typeface="Canva Sans Bold"/>
            </a:endParaRPr>
          </a:p>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700" b="0" i="0" u="none" strike="noStrike" kern="1200" cap="none" spc="15" normalizeH="0" baseline="0" noProof="0" dirty="0">
                <a:ln>
                  <a:noFill/>
                </a:ln>
                <a:solidFill>
                  <a:prstClr val="black"/>
                </a:solidFill>
                <a:effectLst/>
                <a:uLnTx/>
                <a:uFillTx/>
                <a:latin typeface="Century Gothic" panose="020B0502020202020204" pitchFamily="34" charset="0"/>
                <a:ea typeface="Canva Sans"/>
                <a:cs typeface="Canva Sans"/>
                <a:sym typeface="Canva Sans Bold"/>
              </a:rPr>
              <a:t>L</a:t>
            </a:r>
            <a:r>
              <a:rPr kumimoji="0" lang="en-US" sz="700" b="0" i="0" u="none" strike="noStrike" kern="1200" cap="none" spc="15" normalizeH="0" baseline="0" noProof="0" dirty="0" smtClean="0">
                <a:ln>
                  <a:noFill/>
                </a:ln>
                <a:solidFill>
                  <a:prstClr val="black"/>
                </a:solidFill>
                <a:effectLst/>
                <a:uLnTx/>
                <a:uFillTx/>
                <a:latin typeface="Century Gothic" panose="020B0502020202020204" pitchFamily="34" charset="0"/>
                <a:ea typeface="Canva Sans"/>
                <a:cs typeface="Canva Sans"/>
                <a:sym typeface="Canva Sans Bold"/>
              </a:rPr>
              <a:t>earning opportunities are meaningful and purposeful, with students individual EHCP outcomes at the heart of the curriculum.</a:t>
            </a:r>
          </a:p>
        </p:txBody>
      </p:sp>
      <p:sp>
        <p:nvSpPr>
          <p:cNvPr id="123" name="TextBox 95"/>
          <p:cNvSpPr txBox="1"/>
          <p:nvPr/>
        </p:nvSpPr>
        <p:spPr>
          <a:xfrm>
            <a:off x="846981" y="2743629"/>
            <a:ext cx="1057582" cy="156314"/>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PSHE</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171" name="Group 170"/>
          <p:cNvGrpSpPr/>
          <p:nvPr/>
        </p:nvGrpSpPr>
        <p:grpSpPr>
          <a:xfrm>
            <a:off x="640509" y="3271212"/>
            <a:ext cx="6185700" cy="1715402"/>
            <a:chOff x="603515" y="3076329"/>
            <a:chExt cx="6185700" cy="1715402"/>
          </a:xfrm>
        </p:grpSpPr>
        <p:grpSp>
          <p:nvGrpSpPr>
            <p:cNvPr id="115" name="Group 114"/>
            <p:cNvGrpSpPr/>
            <p:nvPr/>
          </p:nvGrpSpPr>
          <p:grpSpPr>
            <a:xfrm>
              <a:off x="611821" y="3076329"/>
              <a:ext cx="6177394" cy="505071"/>
              <a:chOff x="611821" y="2478398"/>
              <a:chExt cx="6177394" cy="505071"/>
            </a:xfrm>
          </p:grpSpPr>
          <p:grpSp>
            <p:nvGrpSpPr>
              <p:cNvPr id="60" name="Group 60"/>
              <p:cNvGrpSpPr/>
              <p:nvPr/>
            </p:nvGrpSpPr>
            <p:grpSpPr>
              <a:xfrm>
                <a:off x="611821" y="2482428"/>
                <a:ext cx="1483452" cy="492980"/>
                <a:chOff x="0" y="0"/>
                <a:chExt cx="900115" cy="299126"/>
              </a:xfrm>
            </p:grpSpPr>
            <p:sp>
              <p:nvSpPr>
                <p:cNvPr id="61" name="Freeform 61"/>
                <p:cNvSpPr/>
                <p:nvPr/>
              </p:nvSpPr>
              <p:spPr>
                <a:xfrm>
                  <a:off x="0" y="0"/>
                  <a:ext cx="900115" cy="299126"/>
                </a:xfrm>
                <a:custGeom>
                  <a:avLst/>
                  <a:gdLst/>
                  <a:ahLst/>
                  <a:cxnLst/>
                  <a:rect l="l" t="t" r="r" b="b"/>
                  <a:pathLst>
                    <a:path w="900115" h="299126">
                      <a:moveTo>
                        <a:pt x="130471" y="0"/>
                      </a:moveTo>
                      <a:lnTo>
                        <a:pt x="769643" y="0"/>
                      </a:lnTo>
                      <a:cubicBezTo>
                        <a:pt x="804247" y="0"/>
                        <a:pt x="837433" y="13746"/>
                        <a:pt x="861901" y="38214"/>
                      </a:cubicBezTo>
                      <a:cubicBezTo>
                        <a:pt x="886369" y="62682"/>
                        <a:pt x="900115" y="95868"/>
                        <a:pt x="900115" y="130471"/>
                      </a:cubicBezTo>
                      <a:lnTo>
                        <a:pt x="900115" y="168655"/>
                      </a:lnTo>
                      <a:cubicBezTo>
                        <a:pt x="900115" y="240712"/>
                        <a:pt x="841701" y="299126"/>
                        <a:pt x="769643" y="299126"/>
                      </a:cubicBezTo>
                      <a:lnTo>
                        <a:pt x="130471" y="299126"/>
                      </a:lnTo>
                      <a:cubicBezTo>
                        <a:pt x="58414" y="299126"/>
                        <a:pt x="0" y="240712"/>
                        <a:pt x="0" y="168655"/>
                      </a:cubicBezTo>
                      <a:lnTo>
                        <a:pt x="0" y="130471"/>
                      </a:lnTo>
                      <a:cubicBezTo>
                        <a:pt x="0" y="58414"/>
                        <a:pt x="58414" y="0"/>
                        <a:pt x="130471" y="0"/>
                      </a:cubicBezTo>
                      <a:close/>
                    </a:path>
                  </a:pathLst>
                </a:custGeom>
                <a:solidFill>
                  <a:srgbClr val="591E8D"/>
                </a:solidFill>
                <a:ln w="19050" cap="rnd">
                  <a:solidFill>
                    <a:srgbClr val="000000"/>
                  </a:solidFill>
                  <a:prstDash val="solid"/>
                  <a:round/>
                </a:ln>
              </p:spPr>
            </p:sp>
            <p:sp>
              <p:nvSpPr>
                <p:cNvPr id="62" name="TextBox 62"/>
                <p:cNvSpPr txBox="1"/>
                <p:nvPr/>
              </p:nvSpPr>
              <p:spPr>
                <a:xfrm>
                  <a:off x="0" y="-19050"/>
                  <a:ext cx="900115"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3" name="Group 63"/>
              <p:cNvGrpSpPr/>
              <p:nvPr/>
            </p:nvGrpSpPr>
            <p:grpSpPr>
              <a:xfrm>
                <a:off x="2315758" y="2478398"/>
                <a:ext cx="1028588" cy="492980"/>
                <a:chOff x="0" y="0"/>
                <a:chExt cx="624117" cy="299126"/>
              </a:xfrm>
            </p:grpSpPr>
            <p:sp>
              <p:nvSpPr>
                <p:cNvPr id="64"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65" name="TextBox 6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6" name="Group 66"/>
              <p:cNvGrpSpPr/>
              <p:nvPr/>
            </p:nvGrpSpPr>
            <p:grpSpPr>
              <a:xfrm>
                <a:off x="3464047" y="2482428"/>
                <a:ext cx="1028588" cy="492980"/>
                <a:chOff x="0" y="0"/>
                <a:chExt cx="624117" cy="299126"/>
              </a:xfrm>
            </p:grpSpPr>
            <p:sp>
              <p:nvSpPr>
                <p:cNvPr id="67" name="Freeform 6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68" name="TextBox 68"/>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9" name="Group 69"/>
              <p:cNvGrpSpPr/>
              <p:nvPr/>
            </p:nvGrpSpPr>
            <p:grpSpPr>
              <a:xfrm>
                <a:off x="4612337" y="2486459"/>
                <a:ext cx="1028588" cy="492980"/>
                <a:chOff x="0" y="0"/>
                <a:chExt cx="624117" cy="299126"/>
              </a:xfrm>
            </p:grpSpPr>
            <p:sp>
              <p:nvSpPr>
                <p:cNvPr id="70" name="Freeform 70"/>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71" name="TextBox 71"/>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72" name="Group 72"/>
              <p:cNvGrpSpPr/>
              <p:nvPr/>
            </p:nvGrpSpPr>
            <p:grpSpPr>
              <a:xfrm>
                <a:off x="5760627" y="2490489"/>
                <a:ext cx="1028588" cy="492980"/>
                <a:chOff x="0" y="0"/>
                <a:chExt cx="624117" cy="299126"/>
              </a:xfrm>
            </p:grpSpPr>
            <p:sp>
              <p:nvSpPr>
                <p:cNvPr id="73" name="Freeform 73"/>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74" name="TextBox 74"/>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5" name="TextBox 95"/>
              <p:cNvSpPr txBox="1"/>
              <p:nvPr/>
            </p:nvSpPr>
            <p:spPr>
              <a:xfrm>
                <a:off x="731520" y="2601034"/>
                <a:ext cx="1267042" cy="256865"/>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Emotional Regulation</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96" name="TextBox 96"/>
              <p:cNvSpPr txBox="1"/>
              <p:nvPr/>
            </p:nvSpPr>
            <p:spPr>
              <a:xfrm>
                <a:off x="2438400" y="2526269"/>
                <a:ext cx="814905" cy="307777"/>
              </a:xfrm>
              <a:prstGeom prst="rect">
                <a:avLst/>
              </a:prstGeom>
            </p:spPr>
            <p:txBody>
              <a:bodyPr wrap="square"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UNDERSTANDING &amp; EXPRESSING OWN EMOTIONS</a:t>
                </a:r>
                <a:endParaRPr kumimoji="0" lang="en-US" sz="700"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97" name="TextBox 97"/>
              <p:cNvSpPr txBox="1"/>
              <p:nvPr/>
            </p:nvSpPr>
            <p:spPr>
              <a:xfrm>
                <a:off x="3613707" y="2526269"/>
                <a:ext cx="729268" cy="307777"/>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MANAGING EMOTIONS &amp; BEHAVIOURS</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98" name="TextBox 98"/>
              <p:cNvSpPr txBox="1"/>
              <p:nvPr/>
            </p:nvSpPr>
            <p:spPr>
              <a:xfrm>
                <a:off x="4738501" y="2568897"/>
                <a:ext cx="790801" cy="410369"/>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UNDERSTANDING &amp; EXPRESSING OWN SENSORY NEEDS</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99" name="TextBox 99"/>
              <p:cNvSpPr txBox="1"/>
              <p:nvPr/>
            </p:nvSpPr>
            <p:spPr>
              <a:xfrm>
                <a:off x="5879520" y="2561009"/>
                <a:ext cx="790801" cy="410369"/>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POSITIVE RELATIONSHIPS WITH ADULTS</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786"/>
                  </a:lnSpc>
                  <a:spcBef>
                    <a:spcPts val="0"/>
                  </a:spcBef>
                  <a:spcAft>
                    <a:spcPts val="0"/>
                  </a:spcAft>
                  <a:buClrTx/>
                  <a:buSzTx/>
                  <a:buFontTx/>
                  <a:buNone/>
                  <a:tabLst/>
                  <a:defRPr/>
                </a:pP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grpSp>
          <p:nvGrpSpPr>
            <p:cNvPr id="125" name="Group 124"/>
            <p:cNvGrpSpPr/>
            <p:nvPr/>
          </p:nvGrpSpPr>
          <p:grpSpPr>
            <a:xfrm>
              <a:off x="611821" y="3685665"/>
              <a:ext cx="6177394" cy="505071"/>
              <a:chOff x="611821" y="2478398"/>
              <a:chExt cx="6177394" cy="505071"/>
            </a:xfrm>
          </p:grpSpPr>
          <p:grpSp>
            <p:nvGrpSpPr>
              <p:cNvPr id="126" name="Group 60"/>
              <p:cNvGrpSpPr/>
              <p:nvPr/>
            </p:nvGrpSpPr>
            <p:grpSpPr>
              <a:xfrm>
                <a:off x="611821" y="2482428"/>
                <a:ext cx="1483452" cy="492980"/>
                <a:chOff x="0" y="0"/>
                <a:chExt cx="900115" cy="299126"/>
              </a:xfrm>
            </p:grpSpPr>
            <p:sp>
              <p:nvSpPr>
                <p:cNvPr id="144" name="Freeform 61"/>
                <p:cNvSpPr/>
                <p:nvPr/>
              </p:nvSpPr>
              <p:spPr>
                <a:xfrm>
                  <a:off x="0" y="0"/>
                  <a:ext cx="900115" cy="299126"/>
                </a:xfrm>
                <a:custGeom>
                  <a:avLst/>
                  <a:gdLst/>
                  <a:ahLst/>
                  <a:cxnLst/>
                  <a:rect l="l" t="t" r="r" b="b"/>
                  <a:pathLst>
                    <a:path w="900115" h="299126">
                      <a:moveTo>
                        <a:pt x="130471" y="0"/>
                      </a:moveTo>
                      <a:lnTo>
                        <a:pt x="769643" y="0"/>
                      </a:lnTo>
                      <a:cubicBezTo>
                        <a:pt x="804247" y="0"/>
                        <a:pt x="837433" y="13746"/>
                        <a:pt x="861901" y="38214"/>
                      </a:cubicBezTo>
                      <a:cubicBezTo>
                        <a:pt x="886369" y="62682"/>
                        <a:pt x="900115" y="95868"/>
                        <a:pt x="900115" y="130471"/>
                      </a:cubicBezTo>
                      <a:lnTo>
                        <a:pt x="900115" y="168655"/>
                      </a:lnTo>
                      <a:cubicBezTo>
                        <a:pt x="900115" y="240712"/>
                        <a:pt x="841701" y="299126"/>
                        <a:pt x="769643" y="299126"/>
                      </a:cubicBezTo>
                      <a:lnTo>
                        <a:pt x="130471" y="299126"/>
                      </a:lnTo>
                      <a:cubicBezTo>
                        <a:pt x="58414" y="299126"/>
                        <a:pt x="0" y="240712"/>
                        <a:pt x="0" y="168655"/>
                      </a:cubicBezTo>
                      <a:lnTo>
                        <a:pt x="0" y="130471"/>
                      </a:lnTo>
                      <a:cubicBezTo>
                        <a:pt x="0" y="58414"/>
                        <a:pt x="58414" y="0"/>
                        <a:pt x="130471" y="0"/>
                      </a:cubicBezTo>
                      <a:close/>
                    </a:path>
                  </a:pathLst>
                </a:custGeom>
                <a:solidFill>
                  <a:srgbClr val="591E8D"/>
                </a:solidFill>
                <a:ln w="19050" cap="rnd">
                  <a:solidFill>
                    <a:srgbClr val="000000"/>
                  </a:solidFill>
                  <a:prstDash val="solid"/>
                  <a:round/>
                </a:ln>
              </p:spPr>
            </p:sp>
            <p:sp>
              <p:nvSpPr>
                <p:cNvPr id="145" name="TextBox 62"/>
                <p:cNvSpPr txBox="1"/>
                <p:nvPr/>
              </p:nvSpPr>
              <p:spPr>
                <a:xfrm>
                  <a:off x="0" y="-19050"/>
                  <a:ext cx="900115"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7" name="Group 63"/>
              <p:cNvGrpSpPr/>
              <p:nvPr/>
            </p:nvGrpSpPr>
            <p:grpSpPr>
              <a:xfrm>
                <a:off x="2315758" y="2478398"/>
                <a:ext cx="1028588" cy="492980"/>
                <a:chOff x="0" y="0"/>
                <a:chExt cx="624117" cy="299126"/>
              </a:xfrm>
            </p:grpSpPr>
            <p:sp>
              <p:nvSpPr>
                <p:cNvPr id="142"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43" name="TextBox 6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8" name="Group 66"/>
              <p:cNvGrpSpPr/>
              <p:nvPr/>
            </p:nvGrpSpPr>
            <p:grpSpPr>
              <a:xfrm>
                <a:off x="3464047" y="2482428"/>
                <a:ext cx="1028588" cy="492980"/>
                <a:chOff x="0" y="0"/>
                <a:chExt cx="624117" cy="299126"/>
              </a:xfrm>
            </p:grpSpPr>
            <p:sp>
              <p:nvSpPr>
                <p:cNvPr id="140" name="Freeform 6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41" name="TextBox 68"/>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29" name="Group 69"/>
              <p:cNvGrpSpPr/>
              <p:nvPr/>
            </p:nvGrpSpPr>
            <p:grpSpPr>
              <a:xfrm>
                <a:off x="4612337" y="2486459"/>
                <a:ext cx="1028588" cy="492980"/>
                <a:chOff x="0" y="0"/>
                <a:chExt cx="624117" cy="299126"/>
              </a:xfrm>
            </p:grpSpPr>
            <p:sp>
              <p:nvSpPr>
                <p:cNvPr id="138" name="Freeform 70"/>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39" name="TextBox 71"/>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30" name="Group 72"/>
              <p:cNvGrpSpPr/>
              <p:nvPr/>
            </p:nvGrpSpPr>
            <p:grpSpPr>
              <a:xfrm>
                <a:off x="5760627" y="2490489"/>
                <a:ext cx="1028588" cy="492980"/>
                <a:chOff x="0" y="0"/>
                <a:chExt cx="624117" cy="299126"/>
              </a:xfrm>
            </p:grpSpPr>
            <p:sp>
              <p:nvSpPr>
                <p:cNvPr id="136" name="Freeform 73"/>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37" name="TextBox 74"/>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31" name="TextBox 95"/>
              <p:cNvSpPr txBox="1"/>
              <p:nvPr/>
            </p:nvSpPr>
            <p:spPr>
              <a:xfrm>
                <a:off x="731520" y="2526533"/>
                <a:ext cx="1267042" cy="385105"/>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Independence &amp; Community Participation</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32" name="TextBox 96"/>
              <p:cNvSpPr txBox="1"/>
              <p:nvPr/>
            </p:nvSpPr>
            <p:spPr>
              <a:xfrm>
                <a:off x="2438400" y="2602733"/>
                <a:ext cx="814905" cy="205249"/>
              </a:xfrm>
              <a:prstGeom prst="rect">
                <a:avLst/>
              </a:prstGeom>
            </p:spPr>
            <p:txBody>
              <a:bodyPr wrap="square"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INDEPENDENT LIVING</a:t>
                </a:r>
                <a:endParaRPr kumimoji="0" lang="en-US" sz="700"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33" name="TextBox 97"/>
              <p:cNvSpPr txBox="1"/>
              <p:nvPr/>
            </p:nvSpPr>
            <p:spPr>
              <a:xfrm>
                <a:off x="3613707" y="2602733"/>
                <a:ext cx="729268" cy="205184"/>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PERSONAL SAFETY</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34" name="TextBox 98"/>
              <p:cNvSpPr txBox="1"/>
              <p:nvPr/>
            </p:nvSpPr>
            <p:spPr>
              <a:xfrm>
                <a:off x="4738501" y="2568897"/>
                <a:ext cx="790801" cy="205184"/>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ROAD SAFETY &amp; TRAVEL</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35" name="TextBox 99"/>
              <p:cNvSpPr txBox="1"/>
              <p:nvPr/>
            </p:nvSpPr>
            <p:spPr>
              <a:xfrm>
                <a:off x="5879520" y="2561009"/>
                <a:ext cx="790801" cy="410369"/>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LEISURE &amp; COMMUNITY ENGAGEMENT</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786"/>
                  </a:lnSpc>
                  <a:spcBef>
                    <a:spcPts val="0"/>
                  </a:spcBef>
                  <a:spcAft>
                    <a:spcPts val="0"/>
                  </a:spcAft>
                  <a:buClrTx/>
                  <a:buSzTx/>
                  <a:buFontTx/>
                  <a:buNone/>
                  <a:tabLst/>
                  <a:defRPr/>
                </a:pP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grpSp>
          <p:nvGrpSpPr>
            <p:cNvPr id="146" name="Group 145"/>
            <p:cNvGrpSpPr/>
            <p:nvPr/>
          </p:nvGrpSpPr>
          <p:grpSpPr>
            <a:xfrm>
              <a:off x="603515" y="4267355"/>
              <a:ext cx="6177394" cy="524376"/>
              <a:chOff x="611821" y="2459093"/>
              <a:chExt cx="6177394" cy="524376"/>
            </a:xfrm>
          </p:grpSpPr>
          <p:grpSp>
            <p:nvGrpSpPr>
              <p:cNvPr id="147" name="Group 60"/>
              <p:cNvGrpSpPr/>
              <p:nvPr/>
            </p:nvGrpSpPr>
            <p:grpSpPr>
              <a:xfrm>
                <a:off x="611821" y="2482428"/>
                <a:ext cx="1483452" cy="492980"/>
                <a:chOff x="0" y="0"/>
                <a:chExt cx="900115" cy="299126"/>
              </a:xfrm>
            </p:grpSpPr>
            <p:sp>
              <p:nvSpPr>
                <p:cNvPr id="165" name="Freeform 61"/>
                <p:cNvSpPr/>
                <p:nvPr/>
              </p:nvSpPr>
              <p:spPr>
                <a:xfrm>
                  <a:off x="0" y="0"/>
                  <a:ext cx="900115" cy="299126"/>
                </a:xfrm>
                <a:custGeom>
                  <a:avLst/>
                  <a:gdLst/>
                  <a:ahLst/>
                  <a:cxnLst/>
                  <a:rect l="l" t="t" r="r" b="b"/>
                  <a:pathLst>
                    <a:path w="900115" h="299126">
                      <a:moveTo>
                        <a:pt x="130471" y="0"/>
                      </a:moveTo>
                      <a:lnTo>
                        <a:pt x="769643" y="0"/>
                      </a:lnTo>
                      <a:cubicBezTo>
                        <a:pt x="804247" y="0"/>
                        <a:pt x="837433" y="13746"/>
                        <a:pt x="861901" y="38214"/>
                      </a:cubicBezTo>
                      <a:cubicBezTo>
                        <a:pt x="886369" y="62682"/>
                        <a:pt x="900115" y="95868"/>
                        <a:pt x="900115" y="130471"/>
                      </a:cubicBezTo>
                      <a:lnTo>
                        <a:pt x="900115" y="168655"/>
                      </a:lnTo>
                      <a:cubicBezTo>
                        <a:pt x="900115" y="240712"/>
                        <a:pt x="841701" y="299126"/>
                        <a:pt x="769643" y="299126"/>
                      </a:cubicBezTo>
                      <a:lnTo>
                        <a:pt x="130471" y="299126"/>
                      </a:lnTo>
                      <a:cubicBezTo>
                        <a:pt x="58414" y="299126"/>
                        <a:pt x="0" y="240712"/>
                        <a:pt x="0" y="168655"/>
                      </a:cubicBezTo>
                      <a:lnTo>
                        <a:pt x="0" y="130471"/>
                      </a:lnTo>
                      <a:cubicBezTo>
                        <a:pt x="0" y="58414"/>
                        <a:pt x="58414" y="0"/>
                        <a:pt x="130471" y="0"/>
                      </a:cubicBezTo>
                      <a:close/>
                    </a:path>
                  </a:pathLst>
                </a:custGeom>
                <a:solidFill>
                  <a:srgbClr val="591E8D"/>
                </a:solidFill>
                <a:ln w="19050" cap="rnd">
                  <a:solidFill>
                    <a:srgbClr val="000000"/>
                  </a:solidFill>
                  <a:prstDash val="solid"/>
                  <a:round/>
                </a:ln>
              </p:spPr>
            </p:sp>
            <p:sp>
              <p:nvSpPr>
                <p:cNvPr id="166" name="TextBox 62"/>
                <p:cNvSpPr txBox="1"/>
                <p:nvPr/>
              </p:nvSpPr>
              <p:spPr>
                <a:xfrm>
                  <a:off x="0" y="-19050"/>
                  <a:ext cx="900115"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48" name="Group 63"/>
              <p:cNvGrpSpPr/>
              <p:nvPr/>
            </p:nvGrpSpPr>
            <p:grpSpPr>
              <a:xfrm>
                <a:off x="2315758" y="2478398"/>
                <a:ext cx="1028588" cy="492980"/>
                <a:chOff x="0" y="0"/>
                <a:chExt cx="624117" cy="299126"/>
              </a:xfrm>
            </p:grpSpPr>
            <p:sp>
              <p:nvSpPr>
                <p:cNvPr id="163"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64" name="TextBox 6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49" name="Group 66"/>
              <p:cNvGrpSpPr/>
              <p:nvPr/>
            </p:nvGrpSpPr>
            <p:grpSpPr>
              <a:xfrm>
                <a:off x="3464047" y="2482428"/>
                <a:ext cx="1028588" cy="492980"/>
                <a:chOff x="0" y="0"/>
                <a:chExt cx="624117" cy="299126"/>
              </a:xfrm>
            </p:grpSpPr>
            <p:sp>
              <p:nvSpPr>
                <p:cNvPr id="161" name="Freeform 6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62" name="TextBox 68"/>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50" name="Group 69"/>
              <p:cNvGrpSpPr/>
              <p:nvPr/>
            </p:nvGrpSpPr>
            <p:grpSpPr>
              <a:xfrm>
                <a:off x="4612337" y="2486459"/>
                <a:ext cx="1028588" cy="492980"/>
                <a:chOff x="0" y="0"/>
                <a:chExt cx="624117" cy="299126"/>
              </a:xfrm>
            </p:grpSpPr>
            <p:sp>
              <p:nvSpPr>
                <p:cNvPr id="159" name="Freeform 70"/>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60" name="TextBox 71"/>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58" name="TextBox 74"/>
              <p:cNvSpPr txBox="1"/>
              <p:nvPr/>
            </p:nvSpPr>
            <p:spPr>
              <a:xfrm>
                <a:off x="5760627" y="2459093"/>
                <a:ext cx="1028588" cy="5243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2" name="TextBox 95"/>
              <p:cNvSpPr txBox="1"/>
              <p:nvPr/>
            </p:nvSpPr>
            <p:spPr>
              <a:xfrm>
                <a:off x="731520" y="2601034"/>
                <a:ext cx="1267042" cy="256865"/>
              </a:xfrm>
              <a:prstGeom prst="rect">
                <a:avLst/>
              </a:prstGeom>
            </p:spPr>
            <p:txBody>
              <a:bodyPr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Healthy Living</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53" name="TextBox 96"/>
              <p:cNvSpPr txBox="1"/>
              <p:nvPr/>
            </p:nvSpPr>
            <p:spPr>
              <a:xfrm>
                <a:off x="2438400" y="2661081"/>
                <a:ext cx="814905" cy="102657"/>
              </a:xfrm>
              <a:prstGeom prst="rect">
                <a:avLst/>
              </a:prstGeom>
            </p:spPr>
            <p:txBody>
              <a:bodyPr wrap="square"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PERSONAL SKILLS</a:t>
                </a:r>
                <a:endParaRPr kumimoji="0" lang="en-US" sz="700"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54" name="TextBox 97"/>
              <p:cNvSpPr txBox="1"/>
              <p:nvPr/>
            </p:nvSpPr>
            <p:spPr>
              <a:xfrm>
                <a:off x="3613707" y="2611338"/>
                <a:ext cx="729268" cy="205184"/>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KEEPING HEALTHY</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55" name="TextBox 98"/>
              <p:cNvSpPr txBox="1"/>
              <p:nvPr/>
            </p:nvSpPr>
            <p:spPr>
              <a:xfrm>
                <a:off x="4738501" y="2568897"/>
                <a:ext cx="790801" cy="205184"/>
              </a:xfrm>
              <a:prstGeom prst="rect">
                <a:avLst/>
              </a:prstGeom>
            </p:spPr>
            <p:txBody>
              <a:bodyPr lIns="0" tIns="0" rIns="0" bIns="0" rtlCol="0" anchor="t">
                <a:spAutoFit/>
              </a:bodyPr>
              <a:lstStyle/>
              <a:p>
                <a:pPr marL="0" marR="0" lvl="0" indent="0" algn="ctr" defTabSz="914400" rtl="0" eaLnBrk="1" fontAlgn="auto" latinLnBrk="0" hangingPunct="1">
                  <a:lnSpc>
                    <a:spcPts val="786"/>
                  </a:lnSpc>
                  <a:spcBef>
                    <a:spcPts val="0"/>
                  </a:spcBef>
                  <a:spcAft>
                    <a:spcPts val="0"/>
                  </a:spcAft>
                  <a:buClrTx/>
                  <a:buSzTx/>
                  <a:buFontTx/>
                  <a:buNone/>
                  <a:tabLst/>
                  <a:defRPr/>
                </a:pPr>
                <a:r>
                  <a:rPr kumimoji="0" lang="en-US" sz="6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PERSONAL SAFETY</a:t>
                </a:r>
                <a:endParaRPr kumimoji="0" lang="en-US" sz="6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grpSp>
      <p:sp>
        <p:nvSpPr>
          <p:cNvPr id="173" name="TextBox 95"/>
          <p:cNvSpPr txBox="1"/>
          <p:nvPr/>
        </p:nvSpPr>
        <p:spPr>
          <a:xfrm>
            <a:off x="2243061" y="2725948"/>
            <a:ext cx="1057582" cy="256480"/>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AREAS </a:t>
            </a:r>
            <a:r>
              <a:rPr kumimoji="0" lang="en-US" sz="883" b="0" i="0" u="none" strike="noStrike" kern="1200" cap="none" spc="0" normalizeH="0" baseline="0" noProof="0" smtClean="0">
                <a:ln>
                  <a:noFill/>
                </a:ln>
                <a:solidFill>
                  <a:srgbClr val="F4F2EB"/>
                </a:solidFill>
                <a:effectLst/>
                <a:uLnTx/>
                <a:uFillTx/>
                <a:latin typeface="More Sugar"/>
                <a:ea typeface="More Sugar"/>
                <a:cs typeface="More Sugar"/>
                <a:sym typeface="More Sugar"/>
              </a:rPr>
              <a:t>OF FOCUS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189" name="Group 188"/>
          <p:cNvGrpSpPr/>
          <p:nvPr/>
        </p:nvGrpSpPr>
        <p:grpSpPr>
          <a:xfrm>
            <a:off x="457200" y="3200400"/>
            <a:ext cx="8718580" cy="3841662"/>
            <a:chOff x="429481" y="2159321"/>
            <a:chExt cx="8718580" cy="3841662"/>
          </a:xfrm>
        </p:grpSpPr>
        <p:sp>
          <p:nvSpPr>
            <p:cNvPr id="190" name="AutoShape 2"/>
            <p:cNvSpPr/>
            <p:nvPr/>
          </p:nvSpPr>
          <p:spPr>
            <a:xfrm flipH="1">
              <a:off x="429481" y="4367731"/>
              <a:ext cx="7253826" cy="10271"/>
            </a:xfrm>
            <a:prstGeom prst="line">
              <a:avLst/>
            </a:prstGeom>
            <a:ln w="19050" cap="flat">
              <a:solidFill>
                <a:srgbClr val="000000"/>
              </a:solidFill>
              <a:prstDash val="solid"/>
              <a:headEnd type="none" w="sm" len="sm"/>
              <a:tailEnd type="none" w="sm" len="sm"/>
            </a:ln>
          </p:spPr>
        </p:sp>
        <p:grpSp>
          <p:nvGrpSpPr>
            <p:cNvPr id="191" name="Group 4"/>
            <p:cNvGrpSpPr/>
            <p:nvPr/>
          </p:nvGrpSpPr>
          <p:grpSpPr>
            <a:xfrm>
              <a:off x="2251173" y="4051067"/>
              <a:ext cx="6511147" cy="638656"/>
              <a:chOff x="0" y="-19050"/>
              <a:chExt cx="2054096" cy="201479"/>
            </a:xfrm>
          </p:grpSpPr>
          <p:sp>
            <p:nvSpPr>
              <p:cNvPr id="205" name="Freeform 5"/>
              <p:cNvSpPr/>
              <p:nvPr/>
            </p:nvSpPr>
            <p:spPr>
              <a:xfrm>
                <a:off x="0" y="0"/>
                <a:ext cx="1578494" cy="182429"/>
              </a:xfrm>
              <a:custGeom>
                <a:avLst/>
                <a:gdLst/>
                <a:ahLst/>
                <a:cxnLst/>
                <a:rect l="l" t="t" r="r" b="b"/>
                <a:pathLst>
                  <a:path w="2054096" h="182429">
                    <a:moveTo>
                      <a:pt x="29726" y="0"/>
                    </a:moveTo>
                    <a:lnTo>
                      <a:pt x="2024370" y="0"/>
                    </a:lnTo>
                    <a:cubicBezTo>
                      <a:pt x="2040787" y="0"/>
                      <a:pt x="2054096" y="13309"/>
                      <a:pt x="2054096" y="29726"/>
                    </a:cubicBezTo>
                    <a:lnTo>
                      <a:pt x="2054096" y="152704"/>
                    </a:lnTo>
                    <a:cubicBezTo>
                      <a:pt x="2054096" y="169121"/>
                      <a:pt x="2040787" y="182429"/>
                      <a:pt x="2024370" y="182429"/>
                    </a:cubicBezTo>
                    <a:lnTo>
                      <a:pt x="29726" y="182429"/>
                    </a:lnTo>
                    <a:cubicBezTo>
                      <a:pt x="13309" y="182429"/>
                      <a:pt x="0" y="169121"/>
                      <a:pt x="0" y="152704"/>
                    </a:cubicBezTo>
                    <a:lnTo>
                      <a:pt x="0" y="29726"/>
                    </a:lnTo>
                    <a:cubicBezTo>
                      <a:pt x="0" y="13309"/>
                      <a:pt x="13309" y="0"/>
                      <a:pt x="29726" y="0"/>
                    </a:cubicBezTo>
                    <a:close/>
                  </a:path>
                </a:pathLst>
              </a:custGeom>
              <a:solidFill>
                <a:srgbClr val="FFFFFF"/>
              </a:solidFill>
              <a:ln w="19050" cap="rnd">
                <a:solidFill>
                  <a:srgbClr val="000000"/>
                </a:solidFill>
                <a:prstDash val="solid"/>
                <a:round/>
              </a:ln>
            </p:spPr>
          </p:sp>
          <p:sp>
            <p:nvSpPr>
              <p:cNvPr id="206" name="TextBox 6"/>
              <p:cNvSpPr txBox="1"/>
              <p:nvPr/>
            </p:nvSpPr>
            <p:spPr>
              <a:xfrm>
                <a:off x="0" y="-19050"/>
                <a:ext cx="2054096" cy="201479"/>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2" name="Group 16"/>
            <p:cNvGrpSpPr/>
            <p:nvPr/>
          </p:nvGrpSpPr>
          <p:grpSpPr>
            <a:xfrm>
              <a:off x="646136" y="4114144"/>
              <a:ext cx="1366912" cy="492980"/>
              <a:chOff x="0" y="0"/>
              <a:chExt cx="829402" cy="299126"/>
            </a:xfrm>
          </p:grpSpPr>
          <p:sp>
            <p:nvSpPr>
              <p:cNvPr id="203" name="Freeform 17"/>
              <p:cNvSpPr/>
              <p:nvPr/>
            </p:nvSpPr>
            <p:spPr>
              <a:xfrm>
                <a:off x="0" y="0"/>
                <a:ext cx="829402" cy="299126"/>
              </a:xfrm>
              <a:custGeom>
                <a:avLst/>
                <a:gdLst/>
                <a:ahLst/>
                <a:cxnLst/>
                <a:rect l="l" t="t" r="r" b="b"/>
                <a:pathLst>
                  <a:path w="829402" h="299126">
                    <a:moveTo>
                      <a:pt x="141595" y="0"/>
                    </a:moveTo>
                    <a:lnTo>
                      <a:pt x="687807" y="0"/>
                    </a:lnTo>
                    <a:cubicBezTo>
                      <a:pt x="725360" y="0"/>
                      <a:pt x="761375" y="14918"/>
                      <a:pt x="787930" y="41472"/>
                    </a:cubicBezTo>
                    <a:cubicBezTo>
                      <a:pt x="814484" y="68026"/>
                      <a:pt x="829402" y="104042"/>
                      <a:pt x="829402" y="141595"/>
                    </a:cubicBezTo>
                    <a:lnTo>
                      <a:pt x="829402" y="157531"/>
                    </a:lnTo>
                    <a:cubicBezTo>
                      <a:pt x="829402" y="235732"/>
                      <a:pt x="766008" y="299126"/>
                      <a:pt x="687807" y="299126"/>
                    </a:cubicBezTo>
                    <a:lnTo>
                      <a:pt x="141595" y="299126"/>
                    </a:lnTo>
                    <a:cubicBezTo>
                      <a:pt x="104042" y="299126"/>
                      <a:pt x="68026" y="284208"/>
                      <a:pt x="41472" y="257654"/>
                    </a:cubicBezTo>
                    <a:cubicBezTo>
                      <a:pt x="14918" y="231099"/>
                      <a:pt x="0" y="195084"/>
                      <a:pt x="0" y="157531"/>
                    </a:cubicBezTo>
                    <a:lnTo>
                      <a:pt x="0" y="141595"/>
                    </a:lnTo>
                    <a:cubicBezTo>
                      <a:pt x="0" y="63394"/>
                      <a:pt x="63394" y="0"/>
                      <a:pt x="141595" y="0"/>
                    </a:cubicBezTo>
                    <a:close/>
                  </a:path>
                </a:pathLst>
              </a:custGeom>
              <a:solidFill>
                <a:srgbClr val="591E8D"/>
              </a:solidFill>
              <a:ln w="19050" cap="rnd">
                <a:solidFill>
                  <a:srgbClr val="000000"/>
                </a:solidFill>
                <a:prstDash val="solid"/>
                <a:round/>
              </a:ln>
            </p:spPr>
          </p:sp>
          <p:sp>
            <p:nvSpPr>
              <p:cNvPr id="204" name="TextBox 18"/>
              <p:cNvSpPr txBox="1"/>
              <p:nvPr/>
            </p:nvSpPr>
            <p:spPr>
              <a:xfrm>
                <a:off x="0" y="-19050"/>
                <a:ext cx="829402"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93" name="TextBox 23"/>
            <p:cNvSpPr txBox="1"/>
            <p:nvPr/>
          </p:nvSpPr>
          <p:spPr>
            <a:xfrm>
              <a:off x="2365887" y="4182514"/>
              <a:ext cx="4681886" cy="589905"/>
            </a:xfrm>
            <a:prstGeom prst="rect">
              <a:avLst/>
            </a:prstGeom>
          </p:spPr>
          <p:txBody>
            <a:bodyPr wrap="square" lIns="0" tIns="0" rIns="0" bIns="0" rtlCol="0" anchor="t">
              <a:spAutoFit/>
            </a:bodyPr>
            <a:lstStyle/>
            <a:p>
              <a:pPr marL="0" marR="0" lvl="0" indent="0" algn="l" defTabSz="914400" rtl="0" eaLnBrk="1" fontAlgn="auto" latinLnBrk="0" hangingPunct="1">
                <a:lnSpc>
                  <a:spcPts val="805"/>
                </a:lnSpc>
                <a:spcBef>
                  <a:spcPts val="0"/>
                </a:spcBef>
                <a:spcAft>
                  <a:spcPts val="0"/>
                </a:spcAft>
                <a:buClrTx/>
                <a:buSzTx/>
                <a:buFontTx/>
                <a:buNone/>
                <a:tabLst/>
                <a:defRPr/>
              </a:pPr>
              <a:r>
                <a:rPr kumimoji="0" lang="en-US" sz="7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Communication skills are embedded into daily educational practice through an assortment of communicational tools and materials. Communication aids are personalised to learners </a:t>
              </a:r>
              <a:r>
                <a:rPr kumimoji="0" lang="en-US" sz="700" b="0" i="0" u="none" strike="noStrike" kern="1200" cap="none" spc="15" normalizeH="0" baseline="0" noProof="0" dirty="0" smtClean="0">
                  <a:ln>
                    <a:noFill/>
                  </a:ln>
                  <a:solidFill>
                    <a:srgbClr val="242424"/>
                  </a:solidFill>
                  <a:effectLst/>
                  <a:uLnTx/>
                  <a:uFillTx/>
                  <a:latin typeface="Century Gothic" panose="020B0502020202020204" pitchFamily="34" charset="0"/>
                  <a:ea typeface="Canva Sans"/>
                  <a:cs typeface="Canva Sans"/>
                  <a:sym typeface="Canva Sans"/>
                </a:rPr>
                <a:t>individual </a:t>
              </a:r>
              <a:r>
                <a:rPr kumimoji="0" lang="en-US" sz="7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rPr>
                <a:t>learning outcomes to ensure greater access to learning opportunities. Staff are highly trained within a range of communication strategies and methods; which include:</a:t>
              </a:r>
            </a:p>
            <a:p>
              <a:pPr marL="0" marR="0" lvl="0" indent="0" algn="l" defTabSz="914400" rtl="0" eaLnBrk="1" fontAlgn="auto" latinLnBrk="0" hangingPunct="1">
                <a:lnSpc>
                  <a:spcPts val="1435"/>
                </a:lnSpc>
                <a:spcBef>
                  <a:spcPts val="0"/>
                </a:spcBef>
                <a:spcAft>
                  <a:spcPts val="0"/>
                </a:spcAft>
                <a:buClrTx/>
                <a:buSzTx/>
                <a:buFontTx/>
                <a:buNone/>
                <a:tabLst/>
                <a:defRPr/>
              </a:pPr>
              <a:endParaRPr kumimoji="0" lang="en-US" sz="700" b="0" i="0" u="none" strike="noStrike" kern="1200" cap="none" spc="15" normalizeH="0" baseline="0" noProof="0" dirty="0">
                <a:ln>
                  <a:noFill/>
                </a:ln>
                <a:solidFill>
                  <a:srgbClr val="242424"/>
                </a:solidFill>
                <a:effectLst/>
                <a:uLnTx/>
                <a:uFillTx/>
                <a:latin typeface="Century Gothic" panose="020B0502020202020204" pitchFamily="34" charset="0"/>
                <a:ea typeface="Canva Sans"/>
                <a:cs typeface="Canva Sans"/>
                <a:sym typeface="Canva Sans"/>
              </a:endParaRPr>
            </a:p>
          </p:txBody>
        </p:sp>
        <p:grpSp>
          <p:nvGrpSpPr>
            <p:cNvPr id="194" name="Group 52"/>
            <p:cNvGrpSpPr/>
            <p:nvPr/>
          </p:nvGrpSpPr>
          <p:grpSpPr>
            <a:xfrm>
              <a:off x="2908766" y="2159321"/>
              <a:ext cx="6239295" cy="3841662"/>
              <a:chOff x="0" y="-1581457"/>
              <a:chExt cx="3785822" cy="2331007"/>
            </a:xfrm>
          </p:grpSpPr>
          <p:sp>
            <p:nvSpPr>
              <p:cNvPr id="201" name="Freeform 53"/>
              <p:cNvSpPr/>
              <p:nvPr/>
            </p:nvSpPr>
            <p:spPr>
              <a:xfrm>
                <a:off x="2781498" y="-1581457"/>
                <a:ext cx="1004324" cy="749550"/>
              </a:xfrm>
              <a:custGeom>
                <a:avLst/>
                <a:gdLst/>
                <a:ahLst/>
                <a:cxnLst/>
                <a:rect l="l" t="t" r="r" b="b"/>
                <a:pathLst>
                  <a:path w="1004324" h="749550">
                    <a:moveTo>
                      <a:pt x="116934" y="0"/>
                    </a:moveTo>
                    <a:lnTo>
                      <a:pt x="887390" y="0"/>
                    </a:lnTo>
                    <a:cubicBezTo>
                      <a:pt x="918403" y="0"/>
                      <a:pt x="948146" y="12320"/>
                      <a:pt x="970075" y="34249"/>
                    </a:cubicBezTo>
                    <a:cubicBezTo>
                      <a:pt x="992004" y="56178"/>
                      <a:pt x="1004324" y="85921"/>
                      <a:pt x="1004324" y="116934"/>
                    </a:cubicBezTo>
                    <a:lnTo>
                      <a:pt x="1004324" y="632617"/>
                    </a:lnTo>
                    <a:cubicBezTo>
                      <a:pt x="1004324" y="663629"/>
                      <a:pt x="992004" y="693372"/>
                      <a:pt x="970075" y="715301"/>
                    </a:cubicBezTo>
                    <a:cubicBezTo>
                      <a:pt x="948146" y="737231"/>
                      <a:pt x="918403" y="749550"/>
                      <a:pt x="887390" y="749550"/>
                    </a:cubicBezTo>
                    <a:lnTo>
                      <a:pt x="116934" y="749550"/>
                    </a:lnTo>
                    <a:cubicBezTo>
                      <a:pt x="85921" y="749550"/>
                      <a:pt x="56178" y="737231"/>
                      <a:pt x="34249" y="715301"/>
                    </a:cubicBezTo>
                    <a:cubicBezTo>
                      <a:pt x="12320" y="693372"/>
                      <a:pt x="0" y="663629"/>
                      <a:pt x="0" y="632617"/>
                    </a:cubicBezTo>
                    <a:lnTo>
                      <a:pt x="0" y="116934"/>
                    </a:lnTo>
                    <a:cubicBezTo>
                      <a:pt x="0" y="85921"/>
                      <a:pt x="12320" y="56178"/>
                      <a:pt x="34249" y="34249"/>
                    </a:cubicBezTo>
                    <a:cubicBezTo>
                      <a:pt x="56178" y="12320"/>
                      <a:pt x="85921" y="0"/>
                      <a:pt x="116934" y="0"/>
                    </a:cubicBezTo>
                    <a:close/>
                  </a:path>
                </a:pathLst>
              </a:custGeom>
              <a:solidFill>
                <a:srgbClr val="FFFFFF"/>
              </a:solidFill>
              <a:ln w="19050" cap="rnd">
                <a:solidFill>
                  <a:srgbClr val="000000"/>
                </a:solidFill>
                <a:prstDash val="solid"/>
                <a:round/>
              </a:ln>
            </p:spPr>
          </p:sp>
          <p:sp>
            <p:nvSpPr>
              <p:cNvPr id="202" name="TextBox 54"/>
              <p:cNvSpPr txBox="1"/>
              <p:nvPr/>
            </p:nvSpPr>
            <p:spPr>
              <a:xfrm>
                <a:off x="0" y="-19050"/>
                <a:ext cx="1004324" cy="768600"/>
              </a:xfrm>
              <a:prstGeom prst="rect">
                <a:avLst/>
              </a:prstGeom>
            </p:spPr>
            <p:txBody>
              <a:bodyPr lIns="27093" tIns="27093" rIns="27093" bIns="27093" rtlCol="0" anchor="ctr"/>
              <a:lstStyle/>
              <a:p>
                <a:pPr marL="0" marR="0" lvl="0" indent="0" algn="l"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95" name="TextBox 55"/>
            <p:cNvSpPr txBox="1"/>
            <p:nvPr/>
          </p:nvSpPr>
          <p:spPr>
            <a:xfrm>
              <a:off x="7600057" y="2201656"/>
              <a:ext cx="1444721" cy="1038746"/>
            </a:xfrm>
            <a:prstGeom prst="rect">
              <a:avLst/>
            </a:prstGeom>
          </p:spPr>
          <p:txBody>
            <a:bodyPr wrap="square" lIns="0" tIns="0" rIns="0" bIns="0" rtlCol="0" anchor="t">
              <a:spAutoFit/>
            </a:bodyPr>
            <a:lstStyle/>
            <a:p>
              <a:pPr marL="0" marR="0" lvl="0" indent="0" algn="ctr" defTabSz="914400" rtl="0" eaLnBrk="1" fontAlgn="auto" latinLnBrk="0" hangingPunct="1">
                <a:lnSpc>
                  <a:spcPts val="1131"/>
                </a:lnSpc>
                <a:spcBef>
                  <a:spcPct val="0"/>
                </a:spcBef>
                <a:spcAft>
                  <a:spcPts val="0"/>
                </a:spcAft>
                <a:buClrTx/>
                <a:buSzTx/>
                <a:buFontTx/>
                <a:buNone/>
                <a:tabLst/>
                <a:defRPr/>
              </a:pPr>
              <a:r>
                <a:rPr kumimoji="0" lang="en-US" sz="983" b="0" i="0" u="none" strike="noStrike" kern="1200" cap="none" spc="0" normalizeH="0" baseline="0" noProof="0" dirty="0" smtClean="0">
                  <a:ln>
                    <a:noFill/>
                  </a:ln>
                  <a:solidFill>
                    <a:srgbClr val="000000"/>
                  </a:solidFill>
                  <a:effectLst/>
                  <a:uLnTx/>
                  <a:uFillTx/>
                  <a:latin typeface="More Sugar"/>
                  <a:ea typeface="More Sugar"/>
                  <a:cs typeface="More Sugar"/>
                  <a:sym typeface="More Sugar"/>
                </a:rPr>
                <a:t>EXPRESSIVE</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Picture Exchange Communication System (PECs)</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Makaton (Signing)</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Core vocabulary books</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Augmentative &amp; Alternative Communication Devices (AAC</a:t>
              </a:r>
              <a:r>
                <a:rPr kumimoji="0" lang="en-US" sz="639" b="0" i="0" u="none" strike="noStrike" kern="1200" cap="none" spc="0" normalizeH="0" baseline="0" noProof="0" dirty="0" smtClean="0">
                  <a:ln>
                    <a:noFill/>
                  </a:ln>
                  <a:solidFill>
                    <a:srgbClr val="000000"/>
                  </a:solidFill>
                  <a:effectLst/>
                  <a:uLnTx/>
                  <a:uFillTx/>
                  <a:latin typeface="Canva Sans"/>
                  <a:ea typeface="Canva Sans"/>
                  <a:cs typeface="Canva Sans"/>
                  <a:sym typeface="Canva Sans"/>
                </a:rPr>
                <a:t>)</a:t>
              </a:r>
              <a:endParaRPr kumimoji="0" lang="en-US" sz="639" b="0" i="0" u="none" strike="noStrike" kern="1200" cap="none" spc="0" normalizeH="0" baseline="0" noProof="0" dirty="0">
                <a:ln>
                  <a:noFill/>
                </a:ln>
                <a:solidFill>
                  <a:srgbClr val="000000"/>
                </a:solidFill>
                <a:effectLst/>
                <a:uLnTx/>
                <a:uFillTx/>
                <a:latin typeface="Canva Sans"/>
                <a:ea typeface="Canva Sans"/>
                <a:cs typeface="Canva Sans"/>
                <a:sym typeface="Canva Sans"/>
              </a:endParaRPr>
            </a:p>
          </p:txBody>
        </p:sp>
        <p:grpSp>
          <p:nvGrpSpPr>
            <p:cNvPr id="196" name="Group 56"/>
            <p:cNvGrpSpPr/>
            <p:nvPr/>
          </p:nvGrpSpPr>
          <p:grpSpPr>
            <a:xfrm>
              <a:off x="5976643" y="3491171"/>
              <a:ext cx="3171418" cy="2509812"/>
              <a:chOff x="0" y="-773330"/>
              <a:chExt cx="1924324" cy="1522880"/>
            </a:xfrm>
          </p:grpSpPr>
          <p:sp>
            <p:nvSpPr>
              <p:cNvPr id="199" name="Freeform 57"/>
              <p:cNvSpPr/>
              <p:nvPr/>
            </p:nvSpPr>
            <p:spPr>
              <a:xfrm>
                <a:off x="920000" y="-773330"/>
                <a:ext cx="1004324" cy="723838"/>
              </a:xfrm>
              <a:custGeom>
                <a:avLst/>
                <a:gdLst/>
                <a:ahLst/>
                <a:cxnLst/>
                <a:rect l="l" t="t" r="r" b="b"/>
                <a:pathLst>
                  <a:path w="1004324" h="749550">
                    <a:moveTo>
                      <a:pt x="116934" y="0"/>
                    </a:moveTo>
                    <a:lnTo>
                      <a:pt x="887390" y="0"/>
                    </a:lnTo>
                    <a:cubicBezTo>
                      <a:pt x="918403" y="0"/>
                      <a:pt x="948146" y="12320"/>
                      <a:pt x="970075" y="34249"/>
                    </a:cubicBezTo>
                    <a:cubicBezTo>
                      <a:pt x="992004" y="56178"/>
                      <a:pt x="1004324" y="85921"/>
                      <a:pt x="1004324" y="116934"/>
                    </a:cubicBezTo>
                    <a:lnTo>
                      <a:pt x="1004324" y="632617"/>
                    </a:lnTo>
                    <a:cubicBezTo>
                      <a:pt x="1004324" y="663629"/>
                      <a:pt x="992004" y="693372"/>
                      <a:pt x="970075" y="715301"/>
                    </a:cubicBezTo>
                    <a:cubicBezTo>
                      <a:pt x="948146" y="737231"/>
                      <a:pt x="918403" y="749550"/>
                      <a:pt x="887390" y="749550"/>
                    </a:cubicBezTo>
                    <a:lnTo>
                      <a:pt x="116934" y="749550"/>
                    </a:lnTo>
                    <a:cubicBezTo>
                      <a:pt x="85921" y="749550"/>
                      <a:pt x="56178" y="737231"/>
                      <a:pt x="34249" y="715301"/>
                    </a:cubicBezTo>
                    <a:cubicBezTo>
                      <a:pt x="12320" y="693372"/>
                      <a:pt x="0" y="663629"/>
                      <a:pt x="0" y="632617"/>
                    </a:cubicBezTo>
                    <a:lnTo>
                      <a:pt x="0" y="116934"/>
                    </a:lnTo>
                    <a:cubicBezTo>
                      <a:pt x="0" y="85921"/>
                      <a:pt x="12320" y="56178"/>
                      <a:pt x="34249" y="34249"/>
                    </a:cubicBezTo>
                    <a:cubicBezTo>
                      <a:pt x="56178" y="12320"/>
                      <a:pt x="85921" y="0"/>
                      <a:pt x="116934" y="0"/>
                    </a:cubicBezTo>
                    <a:close/>
                  </a:path>
                </a:pathLst>
              </a:custGeom>
              <a:solidFill>
                <a:srgbClr val="FFFFFF"/>
              </a:solidFill>
              <a:ln w="19050" cap="rnd">
                <a:solidFill>
                  <a:srgbClr val="000000"/>
                </a:solidFill>
                <a:prstDash val="solid"/>
                <a:round/>
              </a:ln>
            </p:spPr>
          </p:sp>
          <p:sp>
            <p:nvSpPr>
              <p:cNvPr id="200" name="TextBox 58"/>
              <p:cNvSpPr txBox="1"/>
              <p:nvPr/>
            </p:nvSpPr>
            <p:spPr>
              <a:xfrm>
                <a:off x="0" y="-19050"/>
                <a:ext cx="1004324" cy="768600"/>
              </a:xfrm>
              <a:prstGeom prst="rect">
                <a:avLst/>
              </a:prstGeom>
            </p:spPr>
            <p:txBody>
              <a:bodyPr lIns="27093" tIns="27093" rIns="27093" bIns="27093" rtlCol="0" anchor="ctr"/>
              <a:lstStyle/>
              <a:p>
                <a:pPr marL="0" marR="0" lvl="0" indent="0" algn="l"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97" name="TextBox 59"/>
            <p:cNvSpPr txBox="1"/>
            <p:nvPr/>
          </p:nvSpPr>
          <p:spPr>
            <a:xfrm>
              <a:off x="7622975" y="3545407"/>
              <a:ext cx="1414027" cy="1128514"/>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smtClean="0">
                  <a:ln>
                    <a:noFill/>
                  </a:ln>
                  <a:solidFill>
                    <a:srgbClr val="000000"/>
                  </a:solidFill>
                  <a:effectLst/>
                  <a:uLnTx/>
                  <a:uFillTx/>
                  <a:latin typeface="More Sugar"/>
                  <a:ea typeface="More Sugar"/>
                  <a:cs typeface="More Sugar"/>
                  <a:sym typeface="More Sugar"/>
                </a:rPr>
                <a:t>RECEPTIVE</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More Sugar"/>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Symbols (Lanyards)</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Now/Next Boards</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Visual Schedules</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Core vocabulary books</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Makaton (Signing)</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639" b="0" i="0" u="none" strike="noStrike" kern="1200" cap="none" spc="0" normalizeH="0" baseline="0" noProof="0" dirty="0">
                <a:ln>
                  <a:noFill/>
                </a:ln>
                <a:solidFill>
                  <a:srgbClr val="000000"/>
                </a:solidFill>
                <a:effectLst/>
                <a:uLnTx/>
                <a:uFillTx/>
                <a:latin typeface="Canva Sans"/>
                <a:ea typeface="Canva Sans"/>
                <a:cs typeface="Canva Sans"/>
                <a:sym typeface="Canva Sans"/>
              </a:endParaRPr>
            </a:p>
          </p:txBody>
        </p:sp>
        <p:sp>
          <p:nvSpPr>
            <p:cNvPr id="198" name="TextBox 60"/>
            <p:cNvSpPr txBox="1"/>
            <p:nvPr/>
          </p:nvSpPr>
          <p:spPr>
            <a:xfrm>
              <a:off x="736093" y="4214636"/>
              <a:ext cx="1210417" cy="29199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TOTAL COMMUNICATION </a:t>
              </a:r>
            </a:p>
          </p:txBody>
        </p:sp>
      </p:grpSp>
      <p:grpSp>
        <p:nvGrpSpPr>
          <p:cNvPr id="209" name="Group 208"/>
          <p:cNvGrpSpPr/>
          <p:nvPr/>
        </p:nvGrpSpPr>
        <p:grpSpPr>
          <a:xfrm>
            <a:off x="687710" y="5810220"/>
            <a:ext cx="8488069" cy="1206161"/>
            <a:chOff x="646136" y="5992618"/>
            <a:chExt cx="8488069" cy="1100319"/>
          </a:xfrm>
        </p:grpSpPr>
        <p:grpSp>
          <p:nvGrpSpPr>
            <p:cNvPr id="211" name="Group 71"/>
            <p:cNvGrpSpPr/>
            <p:nvPr/>
          </p:nvGrpSpPr>
          <p:grpSpPr>
            <a:xfrm>
              <a:off x="646136" y="6113621"/>
              <a:ext cx="1366912" cy="524375"/>
              <a:chOff x="0" y="-19050"/>
              <a:chExt cx="829402" cy="318176"/>
            </a:xfrm>
          </p:grpSpPr>
          <p:sp>
            <p:nvSpPr>
              <p:cNvPr id="216" name="Freeform 72"/>
              <p:cNvSpPr/>
              <p:nvPr/>
            </p:nvSpPr>
            <p:spPr>
              <a:xfrm>
                <a:off x="0" y="-13056"/>
                <a:ext cx="829402" cy="299126"/>
              </a:xfrm>
              <a:custGeom>
                <a:avLst/>
                <a:gdLst/>
                <a:ahLst/>
                <a:cxnLst/>
                <a:rect l="l" t="t" r="r" b="b"/>
                <a:pathLst>
                  <a:path w="829402" h="299126">
                    <a:moveTo>
                      <a:pt x="141595" y="0"/>
                    </a:moveTo>
                    <a:lnTo>
                      <a:pt x="687807" y="0"/>
                    </a:lnTo>
                    <a:cubicBezTo>
                      <a:pt x="725360" y="0"/>
                      <a:pt x="761375" y="14918"/>
                      <a:pt x="787930" y="41472"/>
                    </a:cubicBezTo>
                    <a:cubicBezTo>
                      <a:pt x="814484" y="68026"/>
                      <a:pt x="829402" y="104042"/>
                      <a:pt x="829402" y="141595"/>
                    </a:cubicBezTo>
                    <a:lnTo>
                      <a:pt x="829402" y="157531"/>
                    </a:lnTo>
                    <a:cubicBezTo>
                      <a:pt x="829402" y="235732"/>
                      <a:pt x="766008" y="299126"/>
                      <a:pt x="687807" y="299126"/>
                    </a:cubicBezTo>
                    <a:lnTo>
                      <a:pt x="141595" y="299126"/>
                    </a:lnTo>
                    <a:cubicBezTo>
                      <a:pt x="104042" y="299126"/>
                      <a:pt x="68026" y="284208"/>
                      <a:pt x="41472" y="257654"/>
                    </a:cubicBezTo>
                    <a:cubicBezTo>
                      <a:pt x="14918" y="231099"/>
                      <a:pt x="0" y="195084"/>
                      <a:pt x="0" y="157531"/>
                    </a:cubicBezTo>
                    <a:lnTo>
                      <a:pt x="0" y="141595"/>
                    </a:lnTo>
                    <a:cubicBezTo>
                      <a:pt x="0" y="63394"/>
                      <a:pt x="63394" y="0"/>
                      <a:pt x="141595" y="0"/>
                    </a:cubicBezTo>
                    <a:close/>
                  </a:path>
                </a:pathLst>
              </a:custGeom>
              <a:solidFill>
                <a:srgbClr val="591E8D"/>
              </a:solidFill>
              <a:ln w="19050" cap="rnd">
                <a:solidFill>
                  <a:srgbClr val="000000"/>
                </a:solidFill>
                <a:prstDash val="solid"/>
                <a:round/>
              </a:ln>
            </p:spPr>
          </p:sp>
          <p:sp>
            <p:nvSpPr>
              <p:cNvPr id="217" name="TextBox 73"/>
              <p:cNvSpPr txBox="1"/>
              <p:nvPr/>
            </p:nvSpPr>
            <p:spPr>
              <a:xfrm>
                <a:off x="0" y="-19050"/>
                <a:ext cx="829402"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12" name="TextBox 74"/>
            <p:cNvSpPr txBox="1"/>
            <p:nvPr/>
          </p:nvSpPr>
          <p:spPr>
            <a:xfrm>
              <a:off x="724384" y="6316947"/>
              <a:ext cx="1210417" cy="149121"/>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IMPACT</a:t>
              </a:r>
            </a:p>
          </p:txBody>
        </p:sp>
        <p:grpSp>
          <p:nvGrpSpPr>
            <p:cNvPr id="213" name="Group 75"/>
            <p:cNvGrpSpPr/>
            <p:nvPr/>
          </p:nvGrpSpPr>
          <p:grpSpPr>
            <a:xfrm>
              <a:off x="2237318" y="5992618"/>
              <a:ext cx="6896887" cy="1100319"/>
              <a:chOff x="25678" y="-48078"/>
              <a:chExt cx="2175787" cy="347122"/>
            </a:xfrm>
          </p:grpSpPr>
          <p:sp>
            <p:nvSpPr>
              <p:cNvPr id="214" name="Freeform 76"/>
              <p:cNvSpPr/>
              <p:nvPr/>
            </p:nvSpPr>
            <p:spPr>
              <a:xfrm>
                <a:off x="25678" y="-48078"/>
                <a:ext cx="2175787" cy="347122"/>
              </a:xfrm>
              <a:custGeom>
                <a:avLst/>
                <a:gdLst/>
                <a:ahLst/>
                <a:cxnLst/>
                <a:rect l="l" t="t" r="r" b="b"/>
                <a:pathLst>
                  <a:path w="2084145" h="282470">
                    <a:moveTo>
                      <a:pt x="29297" y="0"/>
                    </a:moveTo>
                    <a:lnTo>
                      <a:pt x="2054848" y="0"/>
                    </a:lnTo>
                    <a:cubicBezTo>
                      <a:pt x="2062618" y="0"/>
                      <a:pt x="2070070" y="3087"/>
                      <a:pt x="2075564" y="8581"/>
                    </a:cubicBezTo>
                    <a:cubicBezTo>
                      <a:pt x="2081058" y="14075"/>
                      <a:pt x="2084145" y="21527"/>
                      <a:pt x="2084145" y="29297"/>
                    </a:cubicBezTo>
                    <a:lnTo>
                      <a:pt x="2084145" y="253173"/>
                    </a:lnTo>
                    <a:cubicBezTo>
                      <a:pt x="2084145" y="260943"/>
                      <a:pt x="2081058" y="268395"/>
                      <a:pt x="2075564" y="273889"/>
                    </a:cubicBezTo>
                    <a:cubicBezTo>
                      <a:pt x="2070070" y="279383"/>
                      <a:pt x="2062618" y="282470"/>
                      <a:pt x="2054848" y="282470"/>
                    </a:cubicBezTo>
                    <a:lnTo>
                      <a:pt x="29297" y="282470"/>
                    </a:lnTo>
                    <a:cubicBezTo>
                      <a:pt x="21527" y="282470"/>
                      <a:pt x="14075" y="279383"/>
                      <a:pt x="8581" y="273889"/>
                    </a:cubicBezTo>
                    <a:cubicBezTo>
                      <a:pt x="3087" y="268395"/>
                      <a:pt x="0" y="260943"/>
                      <a:pt x="0" y="253173"/>
                    </a:cubicBezTo>
                    <a:lnTo>
                      <a:pt x="0" y="29297"/>
                    </a:lnTo>
                    <a:cubicBezTo>
                      <a:pt x="0" y="21527"/>
                      <a:pt x="3087" y="14075"/>
                      <a:pt x="8581" y="8581"/>
                    </a:cubicBezTo>
                    <a:cubicBezTo>
                      <a:pt x="14075" y="3087"/>
                      <a:pt x="21527" y="0"/>
                      <a:pt x="29297" y="0"/>
                    </a:cubicBezTo>
                    <a:close/>
                  </a:path>
                </a:pathLst>
              </a:custGeom>
              <a:solidFill>
                <a:srgbClr val="FFFFFF"/>
              </a:solidFill>
              <a:ln w="19050" cap="rnd">
                <a:solidFill>
                  <a:srgbClr val="000000"/>
                </a:solidFill>
                <a:prstDash val="solid"/>
                <a:round/>
              </a:ln>
            </p:spPr>
          </p:sp>
          <p:sp>
            <p:nvSpPr>
              <p:cNvPr id="215" name="TextBox 77"/>
              <p:cNvSpPr txBox="1"/>
              <p:nvPr/>
            </p:nvSpPr>
            <p:spPr>
              <a:xfrm>
                <a:off x="46359" y="-19050"/>
                <a:ext cx="2037786" cy="301520"/>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sp>
        <p:nvSpPr>
          <p:cNvPr id="220" name="Rectangle 219"/>
          <p:cNvSpPr/>
          <p:nvPr/>
        </p:nvSpPr>
        <p:spPr>
          <a:xfrm>
            <a:off x="2296149" y="5827693"/>
            <a:ext cx="6768572" cy="116955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smtClean="0">
                <a:ln>
                  <a:noFill/>
                </a:ln>
                <a:solidFill>
                  <a:prstClr val="black"/>
                </a:solidFill>
                <a:effectLst/>
                <a:uLnTx/>
                <a:uFillTx/>
                <a:latin typeface="Century Gothic" panose="020B0502020202020204" pitchFamily="34" charset="0"/>
                <a:ea typeface="+mn-ea"/>
                <a:cs typeface="+mn-cs"/>
              </a:rPr>
              <a:t>The impact </a:t>
            </a:r>
            <a:r>
              <a:rPr kumimoji="0" lang="en-GB" sz="7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of the </a:t>
            </a:r>
            <a:r>
              <a:rPr kumimoji="0" lang="en-GB" sz="700" b="0" i="0" u="none" strike="noStrike" kern="1200" cap="none" spc="0" normalizeH="0" baseline="0" noProof="0" dirty="0" smtClean="0">
                <a:ln>
                  <a:noFill/>
                </a:ln>
                <a:solidFill>
                  <a:prstClr val="black"/>
                </a:solidFill>
                <a:effectLst/>
                <a:uLnTx/>
                <a:uFillTx/>
                <a:latin typeface="Century Gothic" panose="020B0502020202020204" pitchFamily="34" charset="0"/>
                <a:ea typeface="+mn-ea"/>
                <a:cs typeface="+mn-cs"/>
              </a:rPr>
              <a:t>PSHE </a:t>
            </a:r>
            <a:r>
              <a:rPr kumimoji="0" lang="en-GB" sz="7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curriculum is demonstrated by the progress learners make toward their </a:t>
            </a:r>
            <a:r>
              <a:rPr kumimoji="0" lang="en-GB" sz="700" b="0" i="0" u="none" strike="noStrike" kern="1200" cap="none" spc="0" normalizeH="0" baseline="0" noProof="0" dirty="0" smtClean="0">
                <a:ln>
                  <a:noFill/>
                </a:ln>
                <a:solidFill>
                  <a:prstClr val="black"/>
                </a:solidFill>
                <a:effectLst/>
                <a:uLnTx/>
                <a:uFillTx/>
                <a:latin typeface="Century Gothic" panose="020B0502020202020204" pitchFamily="34" charset="0"/>
                <a:ea typeface="+mn-ea"/>
                <a:cs typeface="+mn-cs"/>
              </a:rPr>
              <a:t>individual curriculum strand targets and their personal EHCP outcomes.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smtClean="0">
                <a:ln>
                  <a:noFill/>
                </a:ln>
                <a:solidFill>
                  <a:prstClr val="black"/>
                </a:solidFill>
                <a:effectLst/>
                <a:uLnTx/>
                <a:uFillTx/>
                <a:latin typeface="Century Gothic" panose="020B0502020202020204" pitchFamily="34" charset="0"/>
                <a:ea typeface="+mn-ea"/>
                <a:cs typeface="+mn-cs"/>
              </a:rPr>
              <a:t>Progress is recorded overtime through regular evidence collection, scheduled data uploads and dynamic interventions (needs basis). Attainment is measured through the strands: Emotional regulation, Independence &amp; Community Participation and Healthy Living ensuring learners’ individual needs are met.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700" b="0" i="0" u="none" strike="noStrike" kern="1200" cap="none" spc="0" normalizeH="0" baseline="0" noProof="0" dirty="0" smtClean="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smtClean="0">
                <a:ln>
                  <a:noFill/>
                </a:ln>
                <a:solidFill>
                  <a:prstClr val="black"/>
                </a:solidFill>
                <a:effectLst/>
                <a:uLnTx/>
                <a:uFillTx/>
                <a:latin typeface="Century Gothic" panose="020B0502020202020204" pitchFamily="34" charset="0"/>
                <a:ea typeface="+mn-ea"/>
                <a:cs typeface="+mn-cs"/>
              </a:rPr>
              <a:t>Skills are also embedded through other curriculum areas, applied to real-life contexts and generalised beyond the comfort of the classroom environment. The PSHE curriculum provision equips our learners with the essential skills, knowledge, experience and understanding needed in the next step of their journey. </a:t>
            </a:r>
          </a:p>
        </p:txBody>
      </p:sp>
    </p:spTree>
    <p:extLst>
      <p:ext uri="{BB962C8B-B14F-4D97-AF65-F5344CB8AC3E}">
        <p14:creationId xmlns:p14="http://schemas.microsoft.com/office/powerpoint/2010/main" val="1310762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938724" y="1528369"/>
            <a:ext cx="3316224" cy="0"/>
          </a:xfrm>
          <a:prstGeom prst="line">
            <a:avLst/>
          </a:prstGeom>
          <a:ln w="19050" cap="flat">
            <a:solidFill>
              <a:srgbClr val="000000"/>
            </a:solidFill>
            <a:prstDash val="solid"/>
            <a:headEnd type="none" w="sm" len="sm"/>
            <a:tailEnd type="none" w="sm" len="sm"/>
          </a:ln>
        </p:spPr>
      </p:sp>
      <p:grpSp>
        <p:nvGrpSpPr>
          <p:cNvPr id="3" name="Group 3"/>
          <p:cNvGrpSpPr/>
          <p:nvPr/>
        </p:nvGrpSpPr>
        <p:grpSpPr>
          <a:xfrm>
            <a:off x="2362697" y="1172617"/>
            <a:ext cx="6847790" cy="709899"/>
            <a:chOff x="0" y="0"/>
            <a:chExt cx="2536218" cy="262925"/>
          </a:xfrm>
        </p:grpSpPr>
        <p:sp>
          <p:nvSpPr>
            <p:cNvPr id="4" name="Freeform 4"/>
            <p:cNvSpPr/>
            <p:nvPr/>
          </p:nvSpPr>
          <p:spPr>
            <a:xfrm>
              <a:off x="0" y="0"/>
              <a:ext cx="2536218" cy="262925"/>
            </a:xfrm>
            <a:custGeom>
              <a:avLst/>
              <a:gdLst/>
              <a:ahLst/>
              <a:cxnLst/>
              <a:rect l="l" t="t" r="r" b="b"/>
              <a:pathLst>
                <a:path w="2536218" h="262925">
                  <a:moveTo>
                    <a:pt x="40701" y="0"/>
                  </a:moveTo>
                  <a:lnTo>
                    <a:pt x="2495518" y="0"/>
                  </a:lnTo>
                  <a:cubicBezTo>
                    <a:pt x="2506312" y="0"/>
                    <a:pt x="2516665" y="4288"/>
                    <a:pt x="2524297" y="11921"/>
                  </a:cubicBezTo>
                  <a:cubicBezTo>
                    <a:pt x="2531930" y="19554"/>
                    <a:pt x="2536218" y="29906"/>
                    <a:pt x="2536218" y="40701"/>
                  </a:cubicBezTo>
                  <a:lnTo>
                    <a:pt x="2536218" y="222225"/>
                  </a:lnTo>
                  <a:cubicBezTo>
                    <a:pt x="2536218" y="244703"/>
                    <a:pt x="2517996" y="262925"/>
                    <a:pt x="2495518" y="262925"/>
                  </a:cubicBezTo>
                  <a:lnTo>
                    <a:pt x="40701" y="262925"/>
                  </a:lnTo>
                  <a:cubicBezTo>
                    <a:pt x="29906" y="262925"/>
                    <a:pt x="19554" y="258637"/>
                    <a:pt x="11921" y="251005"/>
                  </a:cubicBezTo>
                  <a:cubicBezTo>
                    <a:pt x="4288" y="243372"/>
                    <a:pt x="0" y="233019"/>
                    <a:pt x="0" y="222225"/>
                  </a:cubicBezTo>
                  <a:lnTo>
                    <a:pt x="0" y="40701"/>
                  </a:lnTo>
                  <a:cubicBezTo>
                    <a:pt x="0" y="29906"/>
                    <a:pt x="4288" y="19554"/>
                    <a:pt x="11921" y="11921"/>
                  </a:cubicBezTo>
                  <a:cubicBezTo>
                    <a:pt x="19554" y="4288"/>
                    <a:pt x="29906" y="0"/>
                    <a:pt x="40701" y="0"/>
                  </a:cubicBezTo>
                  <a:close/>
                </a:path>
              </a:pathLst>
            </a:custGeom>
            <a:solidFill>
              <a:srgbClr val="FFFFFF"/>
            </a:solidFill>
            <a:ln w="9525" cap="rnd">
              <a:solidFill>
                <a:srgbClr val="000000"/>
              </a:solidFill>
              <a:prstDash val="solid"/>
              <a:round/>
            </a:ln>
          </p:spPr>
        </p:sp>
        <p:sp>
          <p:nvSpPr>
            <p:cNvPr id="5" name="TextBox 5"/>
            <p:cNvSpPr txBox="1"/>
            <p:nvPr/>
          </p:nvSpPr>
          <p:spPr>
            <a:xfrm>
              <a:off x="0" y="-9525"/>
              <a:ext cx="2536218" cy="272450"/>
            </a:xfrm>
            <a:prstGeom prst="rect">
              <a:avLst/>
            </a:prstGeom>
          </p:spPr>
          <p:txBody>
            <a:bodyPr lIns="50800" tIns="50800" rIns="50800" bIns="50800" rtlCol="0" anchor="ctr"/>
            <a:lstStyle/>
            <a:p>
              <a:pPr algn="ctr">
                <a:lnSpc>
                  <a:spcPts val="1248"/>
                </a:lnSpc>
              </a:pPr>
              <a:endParaRPr/>
            </a:p>
          </p:txBody>
        </p:sp>
      </p:grpSp>
      <p:sp>
        <p:nvSpPr>
          <p:cNvPr id="6" name="AutoShape 6"/>
          <p:cNvSpPr/>
          <p:nvPr/>
        </p:nvSpPr>
        <p:spPr>
          <a:xfrm>
            <a:off x="939208" y="2368164"/>
            <a:ext cx="3316224" cy="0"/>
          </a:xfrm>
          <a:prstGeom prst="line">
            <a:avLst/>
          </a:prstGeom>
          <a:ln w="19050" cap="flat">
            <a:solidFill>
              <a:srgbClr val="000000"/>
            </a:solidFill>
            <a:prstDash val="solid"/>
            <a:headEnd type="none" w="sm" len="sm"/>
            <a:tailEnd type="none" w="sm" len="sm"/>
          </a:ln>
        </p:spPr>
      </p:sp>
      <p:grpSp>
        <p:nvGrpSpPr>
          <p:cNvPr id="7" name="Group 7"/>
          <p:cNvGrpSpPr/>
          <p:nvPr/>
        </p:nvGrpSpPr>
        <p:grpSpPr>
          <a:xfrm>
            <a:off x="2344853" y="1968077"/>
            <a:ext cx="6847790" cy="1192047"/>
            <a:chOff x="0" y="0"/>
            <a:chExt cx="2536218" cy="415075"/>
          </a:xfrm>
        </p:grpSpPr>
        <p:sp>
          <p:nvSpPr>
            <p:cNvPr id="8" name="Freeform 8"/>
            <p:cNvSpPr/>
            <p:nvPr/>
          </p:nvSpPr>
          <p:spPr>
            <a:xfrm>
              <a:off x="0" y="0"/>
              <a:ext cx="2536218" cy="415075"/>
            </a:xfrm>
            <a:custGeom>
              <a:avLst/>
              <a:gdLst/>
              <a:ahLst/>
              <a:cxnLst/>
              <a:rect l="l" t="t" r="r" b="b"/>
              <a:pathLst>
                <a:path w="2536218" h="415075">
                  <a:moveTo>
                    <a:pt x="40701" y="0"/>
                  </a:moveTo>
                  <a:lnTo>
                    <a:pt x="2495518" y="0"/>
                  </a:lnTo>
                  <a:cubicBezTo>
                    <a:pt x="2506312" y="0"/>
                    <a:pt x="2516665" y="4288"/>
                    <a:pt x="2524297" y="11921"/>
                  </a:cubicBezTo>
                  <a:cubicBezTo>
                    <a:pt x="2531930" y="19554"/>
                    <a:pt x="2536218" y="29906"/>
                    <a:pt x="2536218" y="40701"/>
                  </a:cubicBezTo>
                  <a:lnTo>
                    <a:pt x="2536218" y="374375"/>
                  </a:lnTo>
                  <a:cubicBezTo>
                    <a:pt x="2536218" y="385169"/>
                    <a:pt x="2531930" y="395521"/>
                    <a:pt x="2524297" y="403154"/>
                  </a:cubicBezTo>
                  <a:cubicBezTo>
                    <a:pt x="2516665" y="410787"/>
                    <a:pt x="2506312" y="415075"/>
                    <a:pt x="2495518" y="415075"/>
                  </a:cubicBezTo>
                  <a:lnTo>
                    <a:pt x="40701" y="415075"/>
                  </a:lnTo>
                  <a:cubicBezTo>
                    <a:pt x="29906" y="415075"/>
                    <a:pt x="19554" y="410787"/>
                    <a:pt x="11921" y="403154"/>
                  </a:cubicBezTo>
                  <a:cubicBezTo>
                    <a:pt x="4288" y="395521"/>
                    <a:pt x="0" y="385169"/>
                    <a:pt x="0" y="374375"/>
                  </a:cubicBezTo>
                  <a:lnTo>
                    <a:pt x="0" y="40701"/>
                  </a:lnTo>
                  <a:cubicBezTo>
                    <a:pt x="0" y="29906"/>
                    <a:pt x="4288" y="19554"/>
                    <a:pt x="11921" y="11921"/>
                  </a:cubicBezTo>
                  <a:cubicBezTo>
                    <a:pt x="19554" y="4288"/>
                    <a:pt x="29906" y="0"/>
                    <a:pt x="40701" y="0"/>
                  </a:cubicBezTo>
                  <a:close/>
                </a:path>
              </a:pathLst>
            </a:custGeom>
            <a:solidFill>
              <a:srgbClr val="FFFFFF"/>
            </a:solidFill>
            <a:ln w="9525" cap="rnd">
              <a:solidFill>
                <a:srgbClr val="000000"/>
              </a:solidFill>
              <a:prstDash val="solid"/>
              <a:round/>
            </a:ln>
          </p:spPr>
        </p:sp>
        <p:sp>
          <p:nvSpPr>
            <p:cNvPr id="9" name="TextBox 9"/>
            <p:cNvSpPr txBox="1"/>
            <p:nvPr/>
          </p:nvSpPr>
          <p:spPr>
            <a:xfrm>
              <a:off x="0" y="-9525"/>
              <a:ext cx="2536218" cy="424600"/>
            </a:xfrm>
            <a:prstGeom prst="rect">
              <a:avLst/>
            </a:prstGeom>
          </p:spPr>
          <p:txBody>
            <a:bodyPr lIns="50800" tIns="50800" rIns="50800" bIns="50800" rtlCol="0" anchor="ctr"/>
            <a:lstStyle/>
            <a:p>
              <a:pPr algn="ctr">
                <a:lnSpc>
                  <a:spcPts val="1248"/>
                </a:lnSpc>
              </a:pPr>
              <a:endParaRPr dirty="0"/>
            </a:p>
          </p:txBody>
        </p:sp>
      </p:grpSp>
      <p:sp>
        <p:nvSpPr>
          <p:cNvPr id="10" name="AutoShape 10"/>
          <p:cNvSpPr/>
          <p:nvPr/>
        </p:nvSpPr>
        <p:spPr>
          <a:xfrm>
            <a:off x="938724" y="3813123"/>
            <a:ext cx="3316224" cy="0"/>
          </a:xfrm>
          <a:prstGeom prst="line">
            <a:avLst/>
          </a:prstGeom>
          <a:ln w="19050" cap="flat">
            <a:solidFill>
              <a:srgbClr val="000000"/>
            </a:solidFill>
            <a:prstDash val="solid"/>
            <a:headEnd type="none" w="sm" len="sm"/>
            <a:tailEnd type="none" w="sm" len="sm"/>
          </a:ln>
        </p:spPr>
      </p:sp>
      <p:grpSp>
        <p:nvGrpSpPr>
          <p:cNvPr id="11" name="Group 11"/>
          <p:cNvGrpSpPr/>
          <p:nvPr/>
        </p:nvGrpSpPr>
        <p:grpSpPr>
          <a:xfrm>
            <a:off x="2353773" y="3259235"/>
            <a:ext cx="6799893" cy="1675649"/>
            <a:chOff x="0" y="0"/>
            <a:chExt cx="2518479" cy="620611"/>
          </a:xfrm>
        </p:grpSpPr>
        <p:sp>
          <p:nvSpPr>
            <p:cNvPr id="12" name="Freeform 12"/>
            <p:cNvSpPr/>
            <p:nvPr/>
          </p:nvSpPr>
          <p:spPr>
            <a:xfrm>
              <a:off x="0" y="0"/>
              <a:ext cx="2518479" cy="620611"/>
            </a:xfrm>
            <a:custGeom>
              <a:avLst/>
              <a:gdLst/>
              <a:ahLst/>
              <a:cxnLst/>
              <a:rect l="l" t="t" r="r" b="b"/>
              <a:pathLst>
                <a:path w="2518479" h="620611">
                  <a:moveTo>
                    <a:pt x="40987" y="0"/>
                  </a:moveTo>
                  <a:lnTo>
                    <a:pt x="2477492" y="0"/>
                  </a:lnTo>
                  <a:cubicBezTo>
                    <a:pt x="2500128" y="0"/>
                    <a:pt x="2518479" y="18351"/>
                    <a:pt x="2518479" y="40987"/>
                  </a:cubicBezTo>
                  <a:lnTo>
                    <a:pt x="2518479" y="579624"/>
                  </a:lnTo>
                  <a:cubicBezTo>
                    <a:pt x="2518479" y="590494"/>
                    <a:pt x="2514160" y="600919"/>
                    <a:pt x="2506474" y="608606"/>
                  </a:cubicBezTo>
                  <a:cubicBezTo>
                    <a:pt x="2498787" y="616293"/>
                    <a:pt x="2488362" y="620611"/>
                    <a:pt x="2477492" y="620611"/>
                  </a:cubicBezTo>
                  <a:lnTo>
                    <a:pt x="40987" y="620611"/>
                  </a:lnTo>
                  <a:cubicBezTo>
                    <a:pt x="18351" y="620611"/>
                    <a:pt x="0" y="602260"/>
                    <a:pt x="0" y="579624"/>
                  </a:cubicBezTo>
                  <a:lnTo>
                    <a:pt x="0" y="40987"/>
                  </a:lnTo>
                  <a:cubicBezTo>
                    <a:pt x="0" y="18351"/>
                    <a:pt x="18351" y="0"/>
                    <a:pt x="40987" y="0"/>
                  </a:cubicBezTo>
                  <a:close/>
                </a:path>
              </a:pathLst>
            </a:custGeom>
            <a:solidFill>
              <a:srgbClr val="FFFFFF"/>
            </a:solidFill>
            <a:ln w="9525" cap="rnd">
              <a:solidFill>
                <a:srgbClr val="000000"/>
              </a:solidFill>
              <a:prstDash val="solid"/>
              <a:round/>
            </a:ln>
          </p:spPr>
        </p:sp>
        <p:sp>
          <p:nvSpPr>
            <p:cNvPr id="13" name="TextBox 13"/>
            <p:cNvSpPr txBox="1"/>
            <p:nvPr/>
          </p:nvSpPr>
          <p:spPr>
            <a:xfrm>
              <a:off x="0" y="-9525"/>
              <a:ext cx="2518479" cy="630136"/>
            </a:xfrm>
            <a:prstGeom prst="rect">
              <a:avLst/>
            </a:prstGeom>
          </p:spPr>
          <p:txBody>
            <a:bodyPr lIns="50800" tIns="50800" rIns="50800" bIns="50800" rtlCol="0" anchor="ctr"/>
            <a:lstStyle/>
            <a:p>
              <a:pPr algn="ctr">
                <a:lnSpc>
                  <a:spcPts val="1248"/>
                </a:lnSpc>
              </a:pPr>
              <a:endParaRPr/>
            </a:p>
          </p:txBody>
        </p:sp>
      </p:grpSp>
      <p:sp>
        <p:nvSpPr>
          <p:cNvPr id="14" name="AutoShape 14"/>
          <p:cNvSpPr/>
          <p:nvPr/>
        </p:nvSpPr>
        <p:spPr>
          <a:xfrm>
            <a:off x="938724" y="5397748"/>
            <a:ext cx="3316224" cy="0"/>
          </a:xfrm>
          <a:prstGeom prst="line">
            <a:avLst/>
          </a:prstGeom>
          <a:ln w="19050" cap="flat">
            <a:solidFill>
              <a:srgbClr val="000000"/>
            </a:solidFill>
            <a:prstDash val="solid"/>
            <a:headEnd type="none" w="sm" len="sm"/>
            <a:tailEnd type="none" w="sm" len="sm"/>
          </a:ln>
        </p:spPr>
      </p:sp>
      <p:grpSp>
        <p:nvGrpSpPr>
          <p:cNvPr id="15" name="Group 15"/>
          <p:cNvGrpSpPr/>
          <p:nvPr/>
        </p:nvGrpSpPr>
        <p:grpSpPr>
          <a:xfrm>
            <a:off x="2353773" y="4998143"/>
            <a:ext cx="6782049" cy="1631257"/>
            <a:chOff x="0" y="0"/>
            <a:chExt cx="2511870" cy="363061"/>
          </a:xfrm>
        </p:grpSpPr>
        <p:sp>
          <p:nvSpPr>
            <p:cNvPr id="16" name="Freeform 16"/>
            <p:cNvSpPr/>
            <p:nvPr/>
          </p:nvSpPr>
          <p:spPr>
            <a:xfrm>
              <a:off x="0" y="0"/>
              <a:ext cx="2511870" cy="363061"/>
            </a:xfrm>
            <a:custGeom>
              <a:avLst/>
              <a:gdLst/>
              <a:ahLst/>
              <a:cxnLst/>
              <a:rect l="l" t="t" r="r" b="b"/>
              <a:pathLst>
                <a:path w="2511870" h="363061">
                  <a:moveTo>
                    <a:pt x="41095" y="0"/>
                  </a:moveTo>
                  <a:lnTo>
                    <a:pt x="2470775" y="0"/>
                  </a:lnTo>
                  <a:cubicBezTo>
                    <a:pt x="2493471" y="0"/>
                    <a:pt x="2511870" y="18399"/>
                    <a:pt x="2511870" y="41095"/>
                  </a:cubicBezTo>
                  <a:lnTo>
                    <a:pt x="2511870" y="321966"/>
                  </a:lnTo>
                  <a:cubicBezTo>
                    <a:pt x="2511870" y="344662"/>
                    <a:pt x="2493471" y="363061"/>
                    <a:pt x="2470775" y="363061"/>
                  </a:cubicBezTo>
                  <a:lnTo>
                    <a:pt x="41095" y="363061"/>
                  </a:lnTo>
                  <a:cubicBezTo>
                    <a:pt x="18399" y="363061"/>
                    <a:pt x="0" y="344662"/>
                    <a:pt x="0" y="321966"/>
                  </a:cubicBezTo>
                  <a:lnTo>
                    <a:pt x="0" y="41095"/>
                  </a:lnTo>
                  <a:cubicBezTo>
                    <a:pt x="0" y="18399"/>
                    <a:pt x="18399" y="0"/>
                    <a:pt x="41095" y="0"/>
                  </a:cubicBezTo>
                  <a:close/>
                </a:path>
              </a:pathLst>
            </a:custGeom>
            <a:solidFill>
              <a:srgbClr val="FFFFFF"/>
            </a:solidFill>
            <a:ln w="9525" cap="rnd">
              <a:solidFill>
                <a:srgbClr val="000000"/>
              </a:solidFill>
              <a:prstDash val="solid"/>
              <a:round/>
            </a:ln>
          </p:spPr>
        </p:sp>
        <p:sp>
          <p:nvSpPr>
            <p:cNvPr id="17" name="TextBox 17"/>
            <p:cNvSpPr txBox="1"/>
            <p:nvPr/>
          </p:nvSpPr>
          <p:spPr>
            <a:xfrm>
              <a:off x="0" y="-9525"/>
              <a:ext cx="2511870" cy="372586"/>
            </a:xfrm>
            <a:prstGeom prst="rect">
              <a:avLst/>
            </a:prstGeom>
          </p:spPr>
          <p:txBody>
            <a:bodyPr lIns="50800" tIns="50800" rIns="50800" bIns="50800" rtlCol="0" anchor="ctr"/>
            <a:lstStyle/>
            <a:p>
              <a:pPr algn="ctr">
                <a:lnSpc>
                  <a:spcPts val="1248"/>
                </a:lnSpc>
              </a:pPr>
              <a:endParaRPr/>
            </a:p>
          </p:txBody>
        </p:sp>
      </p:grpSp>
      <p:sp>
        <p:nvSpPr>
          <p:cNvPr id="18" name="AutoShape 18"/>
          <p:cNvSpPr/>
          <p:nvPr/>
        </p:nvSpPr>
        <p:spPr>
          <a:xfrm flipV="1">
            <a:off x="921936" y="1527566"/>
            <a:ext cx="16788" cy="3870182"/>
          </a:xfrm>
          <a:prstGeom prst="line">
            <a:avLst/>
          </a:prstGeom>
          <a:ln w="19050" cap="flat">
            <a:solidFill>
              <a:srgbClr val="000000"/>
            </a:solidFill>
            <a:prstDash val="solid"/>
            <a:headEnd type="none" w="sm" len="sm"/>
            <a:tailEnd type="none" w="sm" len="sm"/>
          </a:ln>
        </p:spPr>
      </p:sp>
      <p:grpSp>
        <p:nvGrpSpPr>
          <p:cNvPr id="19" name="Group 19"/>
          <p:cNvGrpSpPr/>
          <p:nvPr/>
        </p:nvGrpSpPr>
        <p:grpSpPr>
          <a:xfrm>
            <a:off x="1051663" y="1308719"/>
            <a:ext cx="1185567" cy="487742"/>
            <a:chOff x="0" y="0"/>
            <a:chExt cx="439099" cy="243514"/>
          </a:xfrm>
        </p:grpSpPr>
        <p:sp>
          <p:nvSpPr>
            <p:cNvPr id="20" name="Freeform 20"/>
            <p:cNvSpPr/>
            <p:nvPr/>
          </p:nvSpPr>
          <p:spPr>
            <a:xfrm>
              <a:off x="0" y="0"/>
              <a:ext cx="439099" cy="243514"/>
            </a:xfrm>
            <a:custGeom>
              <a:avLst/>
              <a:gdLst/>
              <a:ahLst/>
              <a:cxnLst/>
              <a:rect l="l" t="t" r="r" b="b"/>
              <a:pathLst>
                <a:path w="439099" h="243514">
                  <a:moveTo>
                    <a:pt x="121757" y="0"/>
                  </a:moveTo>
                  <a:lnTo>
                    <a:pt x="317342" y="0"/>
                  </a:lnTo>
                  <a:cubicBezTo>
                    <a:pt x="384586" y="0"/>
                    <a:pt x="439099" y="54512"/>
                    <a:pt x="439099" y="121757"/>
                  </a:cubicBezTo>
                  <a:lnTo>
                    <a:pt x="439099" y="121757"/>
                  </a:lnTo>
                  <a:cubicBezTo>
                    <a:pt x="439099" y="154049"/>
                    <a:pt x="426271" y="185018"/>
                    <a:pt x="403437" y="207852"/>
                  </a:cubicBezTo>
                  <a:cubicBezTo>
                    <a:pt x="380603" y="230686"/>
                    <a:pt x="349634" y="243514"/>
                    <a:pt x="317342" y="243514"/>
                  </a:cubicBezTo>
                  <a:lnTo>
                    <a:pt x="121757" y="243514"/>
                  </a:lnTo>
                  <a:cubicBezTo>
                    <a:pt x="54512" y="243514"/>
                    <a:pt x="0" y="189001"/>
                    <a:pt x="0" y="121757"/>
                  </a:cubicBezTo>
                  <a:lnTo>
                    <a:pt x="0" y="121757"/>
                  </a:lnTo>
                  <a:cubicBezTo>
                    <a:pt x="0" y="54512"/>
                    <a:pt x="54512" y="0"/>
                    <a:pt x="121757" y="0"/>
                  </a:cubicBezTo>
                  <a:close/>
                </a:path>
              </a:pathLst>
            </a:custGeom>
            <a:solidFill>
              <a:srgbClr val="591E8D"/>
            </a:solidFill>
            <a:ln w="19050" cap="rnd">
              <a:solidFill>
                <a:srgbClr val="000000"/>
              </a:solidFill>
              <a:prstDash val="solid"/>
              <a:round/>
            </a:ln>
          </p:spPr>
        </p:sp>
        <p:sp>
          <p:nvSpPr>
            <p:cNvPr id="21" name="TextBox 21"/>
            <p:cNvSpPr txBox="1"/>
            <p:nvPr/>
          </p:nvSpPr>
          <p:spPr>
            <a:xfrm>
              <a:off x="0" y="-9525"/>
              <a:ext cx="439099" cy="253039"/>
            </a:xfrm>
            <a:prstGeom prst="rect">
              <a:avLst/>
            </a:prstGeom>
          </p:spPr>
          <p:txBody>
            <a:bodyPr lIns="50800" tIns="50800" rIns="50800" bIns="50800" rtlCol="0" anchor="ctr"/>
            <a:lstStyle/>
            <a:p>
              <a:pPr algn="ctr">
                <a:lnSpc>
                  <a:spcPts val="1248"/>
                </a:lnSpc>
              </a:pPr>
              <a:endParaRPr/>
            </a:p>
          </p:txBody>
        </p:sp>
      </p:grpSp>
      <p:sp>
        <p:nvSpPr>
          <p:cNvPr id="22" name="TextBox 22"/>
          <p:cNvSpPr txBox="1"/>
          <p:nvPr/>
        </p:nvSpPr>
        <p:spPr>
          <a:xfrm>
            <a:off x="2532064" y="1360158"/>
            <a:ext cx="6540437" cy="410369"/>
          </a:xfrm>
          <a:prstGeom prst="rect">
            <a:avLst/>
          </a:prstGeom>
        </p:spPr>
        <p:txBody>
          <a:bodyPr lIns="0" tIns="0" rIns="0" bIns="0" rtlCol="0" anchor="t">
            <a:spAutoFit/>
          </a:bodyPr>
          <a:lstStyle/>
          <a:p>
            <a:pPr algn="l">
              <a:lnSpc>
                <a:spcPts val="831"/>
              </a:lnSpc>
              <a:spcBef>
                <a:spcPct val="0"/>
              </a:spcBef>
            </a:pPr>
            <a:r>
              <a:rPr lang="en-US" sz="800" dirty="0" smtClean="0">
                <a:solidFill>
                  <a:srgbClr val="000000"/>
                </a:solidFill>
                <a:latin typeface="Century Gothic" panose="020B0502020202020204" pitchFamily="34" charset="0"/>
                <a:ea typeface="Canva Sans"/>
                <a:cs typeface="Canva Sans"/>
                <a:sym typeface="Canva Sans"/>
              </a:rPr>
              <a:t>PSHE is taught to equip </a:t>
            </a:r>
            <a:r>
              <a:rPr lang="en-US" sz="800" dirty="0">
                <a:solidFill>
                  <a:srgbClr val="000000"/>
                </a:solidFill>
                <a:latin typeface="Century Gothic" panose="020B0502020202020204" pitchFamily="34" charset="0"/>
                <a:ea typeface="Canva Sans"/>
                <a:cs typeface="Canva Sans"/>
                <a:sym typeface="Canva Sans"/>
              </a:rPr>
              <a:t>students with essential skills for life; it intends to develop the whole child through carefully planned and resourced lessons that develop the knowledge, skills and attributes students need to protect and enhance their wellbeing. Through these lessons, students will learn how to stay safe and healthy, build and maintain successful relationships and become active citizens, responsibly participating in society around them</a:t>
            </a:r>
          </a:p>
        </p:txBody>
      </p:sp>
      <p:sp>
        <p:nvSpPr>
          <p:cNvPr id="23" name="TextBox 23"/>
          <p:cNvSpPr txBox="1"/>
          <p:nvPr/>
        </p:nvSpPr>
        <p:spPr>
          <a:xfrm>
            <a:off x="2483502" y="2035632"/>
            <a:ext cx="6540437" cy="1226618"/>
          </a:xfrm>
          <a:prstGeom prst="rect">
            <a:avLst/>
          </a:prstGeom>
        </p:spPr>
        <p:txBody>
          <a:bodyPr lIns="0" tIns="0" rIns="0" bIns="0" rtlCol="0" anchor="t">
            <a:spAutoFit/>
          </a:bodyPr>
          <a:lstStyle/>
          <a:p>
            <a:pPr algn="l">
              <a:lnSpc>
                <a:spcPts val="831"/>
              </a:lnSpc>
            </a:pPr>
            <a:r>
              <a:rPr lang="en-US" sz="800" dirty="0" smtClean="0">
                <a:solidFill>
                  <a:srgbClr val="000000"/>
                </a:solidFill>
                <a:latin typeface="Century Gothic" panose="020B0502020202020204" pitchFamily="34" charset="0"/>
                <a:ea typeface="Canva Sans"/>
                <a:cs typeface="Canva Sans"/>
                <a:sym typeface="Canva Sans"/>
              </a:rPr>
              <a:t>At Mary Elliot Academy we believe that students in our school are growing up in an increasingly complex world, presenting many positive and exciting opportunities, but also many challenges and risks. It is our aim to deliver a PSHE curriculum that not only will tackle a range of issues, but equip students with essential knowledge and skills needed to keep them safe and develop their independent skills to be confident members of their community. </a:t>
            </a:r>
          </a:p>
          <a:p>
            <a:pPr algn="l">
              <a:lnSpc>
                <a:spcPts val="831"/>
              </a:lnSpc>
            </a:pPr>
            <a:endParaRPr lang="en-US" sz="800" dirty="0" smtClean="0">
              <a:solidFill>
                <a:srgbClr val="000000"/>
              </a:solidFill>
              <a:latin typeface="Century Gothic" panose="020B0502020202020204" pitchFamily="34" charset="0"/>
              <a:ea typeface="Canva Sans"/>
              <a:cs typeface="Canva Sans"/>
              <a:sym typeface="Canva Sans"/>
            </a:endParaRPr>
          </a:p>
          <a:p>
            <a:pPr algn="l">
              <a:lnSpc>
                <a:spcPts val="831"/>
              </a:lnSpc>
            </a:pPr>
            <a:r>
              <a:rPr lang="en-US" sz="800" dirty="0" smtClean="0">
                <a:solidFill>
                  <a:srgbClr val="000000"/>
                </a:solidFill>
                <a:latin typeface="Century Gothic" panose="020B0502020202020204" pitchFamily="34" charset="0"/>
                <a:ea typeface="Canva Sans"/>
                <a:cs typeface="Canva Sans"/>
                <a:sym typeface="Canva Sans"/>
              </a:rPr>
              <a:t>We believe it is very important for students to be given the tools to be successful in their own right, focused on their individual strengths. Through carefully planned and resourced lessons, supporting social, moral, spiritual and cultural development, we can provide them with the essentials skills for life and emotional well-being. We encourage students to become self-aware, using a range of active learning that encourages self-reflection, giving all students a voice and understanding of self. It is our duty to develop their individual identities and self-esteem while giving them the confidence to contribute to society in order to be active in community life. </a:t>
            </a:r>
          </a:p>
          <a:p>
            <a:pPr algn="l">
              <a:lnSpc>
                <a:spcPts val="831"/>
              </a:lnSpc>
              <a:spcBef>
                <a:spcPct val="0"/>
              </a:spcBef>
            </a:pPr>
            <a:endParaRPr lang="en-US" sz="639" dirty="0">
              <a:solidFill>
                <a:srgbClr val="000000"/>
              </a:solidFill>
              <a:latin typeface="Canva Sans"/>
              <a:ea typeface="Canva Sans"/>
              <a:cs typeface="Canva Sans"/>
              <a:sym typeface="Canva Sans"/>
            </a:endParaRPr>
          </a:p>
        </p:txBody>
      </p:sp>
      <p:sp>
        <p:nvSpPr>
          <p:cNvPr id="24" name="TextBox 24"/>
          <p:cNvSpPr txBox="1"/>
          <p:nvPr/>
        </p:nvSpPr>
        <p:spPr>
          <a:xfrm>
            <a:off x="2510837" y="3369698"/>
            <a:ext cx="6540437" cy="1534394"/>
          </a:xfrm>
          <a:prstGeom prst="rect">
            <a:avLst/>
          </a:prstGeom>
        </p:spPr>
        <p:txBody>
          <a:bodyPr lIns="0" tIns="0" rIns="0" bIns="0" rtlCol="0" anchor="t">
            <a:spAutoFit/>
          </a:bodyPr>
          <a:lstStyle/>
          <a:p>
            <a:pPr algn="l">
              <a:lnSpc>
                <a:spcPts val="831"/>
              </a:lnSpc>
            </a:pPr>
            <a:r>
              <a:rPr lang="en-US" sz="800" dirty="0">
                <a:solidFill>
                  <a:srgbClr val="000000"/>
                </a:solidFill>
                <a:latin typeface="Century Gothic" panose="020B0502020202020204" pitchFamily="34" charset="0"/>
                <a:ea typeface="Canva Sans"/>
                <a:cs typeface="Canva Sans"/>
                <a:sym typeface="Canva Sans"/>
              </a:rPr>
              <a:t>We aim to </a:t>
            </a:r>
            <a:r>
              <a:rPr lang="en-US" sz="800" dirty="0" smtClean="0">
                <a:solidFill>
                  <a:srgbClr val="000000"/>
                </a:solidFill>
                <a:latin typeface="Century Gothic" panose="020B0502020202020204" pitchFamily="34" charset="0"/>
                <a:ea typeface="Canva Sans"/>
                <a:cs typeface="Canva Sans"/>
                <a:sym typeface="Canva Sans"/>
              </a:rPr>
              <a:t>support students to:</a:t>
            </a:r>
            <a:endParaRPr lang="en-US" sz="800" dirty="0">
              <a:solidFill>
                <a:srgbClr val="000000"/>
              </a:solidFill>
              <a:latin typeface="Century Gothic" panose="020B0502020202020204" pitchFamily="34" charset="0"/>
              <a:ea typeface="Canva Sans"/>
              <a:cs typeface="Canva Sans"/>
              <a:sym typeface="Canva Sans"/>
            </a:endParaRP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•Develop spiritually, morally, socially and culturally; </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•Acknowledge and appreciate difference and diversity;</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 •Develop self-confidence and self-responsibility; </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•Value themselves and others; </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•Be, as much as possible, independent, responsible and active members of the school and the local community; </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•Learn to make informed choices; </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•Be participants in a positive, democratic society; </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•Understand what constitutes a safe and healthy lifestyle; </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•To experience, form and maintain positive relationships; </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•Understand and manage their emotions;</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 •Have opportunities to consider issues which may affect their own lives and/or the lives of others.</a:t>
            </a:r>
          </a:p>
          <a:p>
            <a:pPr algn="l">
              <a:lnSpc>
                <a:spcPts val="831"/>
              </a:lnSpc>
            </a:pPr>
            <a:r>
              <a:rPr lang="en-US" sz="800" dirty="0">
                <a:solidFill>
                  <a:srgbClr val="000000"/>
                </a:solidFill>
                <a:latin typeface="Century Gothic" panose="020B0502020202020204" pitchFamily="34" charset="0"/>
                <a:ea typeface="Canva Sans"/>
                <a:cs typeface="Canva Sans"/>
                <a:sym typeface="Canva Sans"/>
              </a:rPr>
              <a:t> •Acquire a wide and varied range of developmentally appropriate knowledge and skills that promote the three key themes of family, friendship and safety</a:t>
            </a:r>
          </a:p>
          <a:p>
            <a:pPr algn="l">
              <a:lnSpc>
                <a:spcPts val="831"/>
              </a:lnSpc>
              <a:spcBef>
                <a:spcPct val="0"/>
              </a:spcBef>
            </a:pPr>
            <a:endParaRPr lang="en-US" sz="639" dirty="0">
              <a:solidFill>
                <a:srgbClr val="000000"/>
              </a:solidFill>
              <a:latin typeface="Canva Sans"/>
              <a:ea typeface="Canva Sans"/>
              <a:cs typeface="Canva Sans"/>
              <a:sym typeface="Canva Sans"/>
            </a:endParaRPr>
          </a:p>
        </p:txBody>
      </p:sp>
      <p:grpSp>
        <p:nvGrpSpPr>
          <p:cNvPr id="26" name="Group 26"/>
          <p:cNvGrpSpPr/>
          <p:nvPr/>
        </p:nvGrpSpPr>
        <p:grpSpPr>
          <a:xfrm>
            <a:off x="1068996" y="2039421"/>
            <a:ext cx="1185567" cy="657487"/>
            <a:chOff x="0" y="0"/>
            <a:chExt cx="439099" cy="243514"/>
          </a:xfrm>
        </p:grpSpPr>
        <p:sp>
          <p:nvSpPr>
            <p:cNvPr id="27" name="Freeform 27"/>
            <p:cNvSpPr/>
            <p:nvPr/>
          </p:nvSpPr>
          <p:spPr>
            <a:xfrm>
              <a:off x="0" y="0"/>
              <a:ext cx="439099" cy="243514"/>
            </a:xfrm>
            <a:custGeom>
              <a:avLst/>
              <a:gdLst/>
              <a:ahLst/>
              <a:cxnLst/>
              <a:rect l="l" t="t" r="r" b="b"/>
              <a:pathLst>
                <a:path w="439099" h="243514">
                  <a:moveTo>
                    <a:pt x="121757" y="0"/>
                  </a:moveTo>
                  <a:lnTo>
                    <a:pt x="317342" y="0"/>
                  </a:lnTo>
                  <a:cubicBezTo>
                    <a:pt x="384586" y="0"/>
                    <a:pt x="439099" y="54512"/>
                    <a:pt x="439099" y="121757"/>
                  </a:cubicBezTo>
                  <a:lnTo>
                    <a:pt x="439099" y="121757"/>
                  </a:lnTo>
                  <a:cubicBezTo>
                    <a:pt x="439099" y="154049"/>
                    <a:pt x="426271" y="185018"/>
                    <a:pt x="403437" y="207852"/>
                  </a:cubicBezTo>
                  <a:cubicBezTo>
                    <a:pt x="380603" y="230686"/>
                    <a:pt x="349634" y="243514"/>
                    <a:pt x="317342" y="243514"/>
                  </a:cubicBezTo>
                  <a:lnTo>
                    <a:pt x="121757" y="243514"/>
                  </a:lnTo>
                  <a:cubicBezTo>
                    <a:pt x="54512" y="243514"/>
                    <a:pt x="0" y="189001"/>
                    <a:pt x="0" y="121757"/>
                  </a:cubicBezTo>
                  <a:lnTo>
                    <a:pt x="0" y="121757"/>
                  </a:lnTo>
                  <a:cubicBezTo>
                    <a:pt x="0" y="54512"/>
                    <a:pt x="54512" y="0"/>
                    <a:pt x="121757" y="0"/>
                  </a:cubicBezTo>
                  <a:close/>
                </a:path>
              </a:pathLst>
            </a:custGeom>
            <a:solidFill>
              <a:srgbClr val="591E8D"/>
            </a:solidFill>
            <a:ln w="19050" cap="rnd">
              <a:solidFill>
                <a:srgbClr val="000000"/>
              </a:solidFill>
              <a:prstDash val="solid"/>
              <a:round/>
            </a:ln>
          </p:spPr>
        </p:sp>
        <p:sp>
          <p:nvSpPr>
            <p:cNvPr id="28" name="TextBox 28"/>
            <p:cNvSpPr txBox="1"/>
            <p:nvPr/>
          </p:nvSpPr>
          <p:spPr>
            <a:xfrm>
              <a:off x="0" y="-9525"/>
              <a:ext cx="439099" cy="253039"/>
            </a:xfrm>
            <a:prstGeom prst="rect">
              <a:avLst/>
            </a:prstGeom>
          </p:spPr>
          <p:txBody>
            <a:bodyPr lIns="50800" tIns="50800" rIns="50800" bIns="50800" rtlCol="0" anchor="ctr"/>
            <a:lstStyle/>
            <a:p>
              <a:pPr algn="ctr">
                <a:lnSpc>
                  <a:spcPts val="1248"/>
                </a:lnSpc>
              </a:pPr>
              <a:endParaRPr/>
            </a:p>
          </p:txBody>
        </p:sp>
      </p:grpSp>
      <p:sp>
        <p:nvSpPr>
          <p:cNvPr id="29" name="TextBox 29"/>
          <p:cNvSpPr txBox="1"/>
          <p:nvPr/>
        </p:nvSpPr>
        <p:spPr>
          <a:xfrm>
            <a:off x="1035991" y="2303129"/>
            <a:ext cx="1251576" cy="139596"/>
          </a:xfrm>
          <a:prstGeom prst="rect">
            <a:avLst/>
          </a:prstGeom>
        </p:spPr>
        <p:txBody>
          <a:bodyPr lIns="0" tIns="0" rIns="0" bIns="0" rtlCol="0" anchor="t">
            <a:spAutoFit/>
          </a:bodyPr>
          <a:lstStyle/>
          <a:p>
            <a:pPr algn="ctr">
              <a:lnSpc>
                <a:spcPts val="1131"/>
              </a:lnSpc>
            </a:pPr>
            <a:r>
              <a:rPr lang="en-US" sz="983">
                <a:solidFill>
                  <a:srgbClr val="F4F2EB"/>
                </a:solidFill>
                <a:latin typeface="More Sugar"/>
                <a:ea typeface="More Sugar"/>
                <a:cs typeface="More Sugar"/>
                <a:sym typeface="More Sugar"/>
              </a:rPr>
              <a:t>INTRODUCTION</a:t>
            </a:r>
          </a:p>
        </p:txBody>
      </p:sp>
      <p:grpSp>
        <p:nvGrpSpPr>
          <p:cNvPr id="30" name="Group 30"/>
          <p:cNvGrpSpPr/>
          <p:nvPr/>
        </p:nvGrpSpPr>
        <p:grpSpPr>
          <a:xfrm>
            <a:off x="1095122" y="3570167"/>
            <a:ext cx="1185567" cy="657487"/>
            <a:chOff x="0" y="0"/>
            <a:chExt cx="439099" cy="243514"/>
          </a:xfrm>
        </p:grpSpPr>
        <p:sp>
          <p:nvSpPr>
            <p:cNvPr id="31" name="Freeform 31"/>
            <p:cNvSpPr/>
            <p:nvPr/>
          </p:nvSpPr>
          <p:spPr>
            <a:xfrm>
              <a:off x="0" y="0"/>
              <a:ext cx="439099" cy="243514"/>
            </a:xfrm>
            <a:custGeom>
              <a:avLst/>
              <a:gdLst/>
              <a:ahLst/>
              <a:cxnLst/>
              <a:rect l="l" t="t" r="r" b="b"/>
              <a:pathLst>
                <a:path w="439099" h="243514">
                  <a:moveTo>
                    <a:pt x="121757" y="0"/>
                  </a:moveTo>
                  <a:lnTo>
                    <a:pt x="317342" y="0"/>
                  </a:lnTo>
                  <a:cubicBezTo>
                    <a:pt x="384586" y="0"/>
                    <a:pt x="439099" y="54512"/>
                    <a:pt x="439099" y="121757"/>
                  </a:cubicBezTo>
                  <a:lnTo>
                    <a:pt x="439099" y="121757"/>
                  </a:lnTo>
                  <a:cubicBezTo>
                    <a:pt x="439099" y="154049"/>
                    <a:pt x="426271" y="185018"/>
                    <a:pt x="403437" y="207852"/>
                  </a:cubicBezTo>
                  <a:cubicBezTo>
                    <a:pt x="380603" y="230686"/>
                    <a:pt x="349634" y="243514"/>
                    <a:pt x="317342" y="243514"/>
                  </a:cubicBezTo>
                  <a:lnTo>
                    <a:pt x="121757" y="243514"/>
                  </a:lnTo>
                  <a:cubicBezTo>
                    <a:pt x="54512" y="243514"/>
                    <a:pt x="0" y="189001"/>
                    <a:pt x="0" y="121757"/>
                  </a:cubicBezTo>
                  <a:lnTo>
                    <a:pt x="0" y="121757"/>
                  </a:lnTo>
                  <a:cubicBezTo>
                    <a:pt x="0" y="54512"/>
                    <a:pt x="54512" y="0"/>
                    <a:pt x="121757" y="0"/>
                  </a:cubicBezTo>
                  <a:close/>
                </a:path>
              </a:pathLst>
            </a:custGeom>
            <a:solidFill>
              <a:srgbClr val="591E8D"/>
            </a:solidFill>
            <a:ln w="19050" cap="rnd">
              <a:solidFill>
                <a:srgbClr val="000000"/>
              </a:solidFill>
              <a:prstDash val="solid"/>
              <a:round/>
            </a:ln>
          </p:spPr>
        </p:sp>
        <p:sp>
          <p:nvSpPr>
            <p:cNvPr id="32" name="TextBox 32"/>
            <p:cNvSpPr txBox="1"/>
            <p:nvPr/>
          </p:nvSpPr>
          <p:spPr>
            <a:xfrm>
              <a:off x="0" y="-9525"/>
              <a:ext cx="439099" cy="253039"/>
            </a:xfrm>
            <a:prstGeom prst="rect">
              <a:avLst/>
            </a:prstGeom>
          </p:spPr>
          <p:txBody>
            <a:bodyPr lIns="50800" tIns="50800" rIns="50800" bIns="50800" rtlCol="0" anchor="ctr"/>
            <a:lstStyle/>
            <a:p>
              <a:pPr algn="ctr">
                <a:lnSpc>
                  <a:spcPts val="1248"/>
                </a:lnSpc>
              </a:pPr>
              <a:endParaRPr/>
            </a:p>
          </p:txBody>
        </p:sp>
      </p:grpSp>
      <p:sp>
        <p:nvSpPr>
          <p:cNvPr id="33" name="TextBox 33"/>
          <p:cNvSpPr txBox="1"/>
          <p:nvPr/>
        </p:nvSpPr>
        <p:spPr>
          <a:xfrm>
            <a:off x="1018659" y="3676650"/>
            <a:ext cx="1251576" cy="282471"/>
          </a:xfrm>
          <a:prstGeom prst="rect">
            <a:avLst/>
          </a:prstGeom>
        </p:spPr>
        <p:txBody>
          <a:bodyPr lIns="0" tIns="0" rIns="0" bIns="0" rtlCol="0" anchor="t">
            <a:spAutoFit/>
          </a:bodyPr>
          <a:lstStyle/>
          <a:p>
            <a:pPr algn="ctr">
              <a:lnSpc>
                <a:spcPts val="1131"/>
              </a:lnSpc>
            </a:pPr>
            <a:endParaRPr lang="en-US" sz="983" dirty="0">
              <a:solidFill>
                <a:srgbClr val="F4F2EB"/>
              </a:solidFill>
              <a:latin typeface="More Sugar"/>
              <a:ea typeface="More Sugar"/>
              <a:cs typeface="More Sugar"/>
              <a:sym typeface="More Sugar"/>
            </a:endParaRPr>
          </a:p>
          <a:p>
            <a:pPr algn="ctr">
              <a:lnSpc>
                <a:spcPts val="1131"/>
              </a:lnSpc>
            </a:pPr>
            <a:r>
              <a:rPr lang="en-US" sz="983" dirty="0" smtClean="0">
                <a:solidFill>
                  <a:srgbClr val="F4F2EB"/>
                </a:solidFill>
                <a:latin typeface="More Sugar"/>
                <a:ea typeface="More Sugar"/>
                <a:cs typeface="More Sugar"/>
                <a:sym typeface="More Sugar"/>
              </a:rPr>
              <a:t>AIMS </a:t>
            </a:r>
            <a:endParaRPr lang="en-US" sz="983" dirty="0">
              <a:solidFill>
                <a:srgbClr val="F4F2EB"/>
              </a:solidFill>
              <a:latin typeface="More Sugar"/>
              <a:ea typeface="More Sugar"/>
              <a:cs typeface="More Sugar"/>
              <a:sym typeface="More Sugar"/>
            </a:endParaRPr>
          </a:p>
        </p:txBody>
      </p:sp>
      <p:sp>
        <p:nvSpPr>
          <p:cNvPr id="34" name="TextBox 34"/>
          <p:cNvSpPr txBox="1"/>
          <p:nvPr/>
        </p:nvSpPr>
        <p:spPr>
          <a:xfrm>
            <a:off x="1129796" y="1499775"/>
            <a:ext cx="1107434" cy="139596"/>
          </a:xfrm>
          <a:prstGeom prst="rect">
            <a:avLst/>
          </a:prstGeom>
        </p:spPr>
        <p:txBody>
          <a:bodyPr lIns="0" tIns="0" rIns="0" bIns="0" rtlCol="0" anchor="t">
            <a:spAutoFit/>
          </a:bodyPr>
          <a:lstStyle/>
          <a:p>
            <a:pPr algn="ctr">
              <a:lnSpc>
                <a:spcPts val="1131"/>
              </a:lnSpc>
            </a:pPr>
            <a:r>
              <a:rPr lang="en-US" sz="983">
                <a:solidFill>
                  <a:srgbClr val="F4F2EB"/>
                </a:solidFill>
                <a:latin typeface="More Sugar"/>
                <a:ea typeface="More Sugar"/>
                <a:cs typeface="More Sugar"/>
                <a:sym typeface="More Sugar"/>
              </a:rPr>
              <a:t>INTENT</a:t>
            </a:r>
          </a:p>
        </p:txBody>
      </p:sp>
      <p:grpSp>
        <p:nvGrpSpPr>
          <p:cNvPr id="35" name="Group 35"/>
          <p:cNvGrpSpPr/>
          <p:nvPr/>
        </p:nvGrpSpPr>
        <p:grpSpPr>
          <a:xfrm>
            <a:off x="1068996" y="5084842"/>
            <a:ext cx="1185567" cy="657487"/>
            <a:chOff x="0" y="0"/>
            <a:chExt cx="439099" cy="243514"/>
          </a:xfrm>
        </p:grpSpPr>
        <p:sp>
          <p:nvSpPr>
            <p:cNvPr id="36" name="Freeform 36"/>
            <p:cNvSpPr/>
            <p:nvPr/>
          </p:nvSpPr>
          <p:spPr>
            <a:xfrm>
              <a:off x="0" y="0"/>
              <a:ext cx="439099" cy="243514"/>
            </a:xfrm>
            <a:custGeom>
              <a:avLst/>
              <a:gdLst/>
              <a:ahLst/>
              <a:cxnLst/>
              <a:rect l="l" t="t" r="r" b="b"/>
              <a:pathLst>
                <a:path w="439099" h="243514">
                  <a:moveTo>
                    <a:pt x="121757" y="0"/>
                  </a:moveTo>
                  <a:lnTo>
                    <a:pt x="317342" y="0"/>
                  </a:lnTo>
                  <a:cubicBezTo>
                    <a:pt x="384586" y="0"/>
                    <a:pt x="439099" y="54512"/>
                    <a:pt x="439099" y="121757"/>
                  </a:cubicBezTo>
                  <a:lnTo>
                    <a:pt x="439099" y="121757"/>
                  </a:lnTo>
                  <a:cubicBezTo>
                    <a:pt x="439099" y="154049"/>
                    <a:pt x="426271" y="185018"/>
                    <a:pt x="403437" y="207852"/>
                  </a:cubicBezTo>
                  <a:cubicBezTo>
                    <a:pt x="380603" y="230686"/>
                    <a:pt x="349634" y="243514"/>
                    <a:pt x="317342" y="243514"/>
                  </a:cubicBezTo>
                  <a:lnTo>
                    <a:pt x="121757" y="243514"/>
                  </a:lnTo>
                  <a:cubicBezTo>
                    <a:pt x="54512" y="243514"/>
                    <a:pt x="0" y="189001"/>
                    <a:pt x="0" y="121757"/>
                  </a:cubicBezTo>
                  <a:lnTo>
                    <a:pt x="0" y="121757"/>
                  </a:lnTo>
                  <a:cubicBezTo>
                    <a:pt x="0" y="54512"/>
                    <a:pt x="54512" y="0"/>
                    <a:pt x="121757" y="0"/>
                  </a:cubicBezTo>
                  <a:close/>
                </a:path>
              </a:pathLst>
            </a:custGeom>
            <a:solidFill>
              <a:srgbClr val="591E8D"/>
            </a:solidFill>
            <a:ln w="19050" cap="rnd">
              <a:solidFill>
                <a:srgbClr val="000000"/>
              </a:solidFill>
              <a:prstDash val="solid"/>
              <a:round/>
            </a:ln>
          </p:spPr>
        </p:sp>
        <p:sp>
          <p:nvSpPr>
            <p:cNvPr id="37" name="TextBox 37"/>
            <p:cNvSpPr txBox="1"/>
            <p:nvPr/>
          </p:nvSpPr>
          <p:spPr>
            <a:xfrm>
              <a:off x="0" y="-9525"/>
              <a:ext cx="439099" cy="253039"/>
            </a:xfrm>
            <a:prstGeom prst="rect">
              <a:avLst/>
            </a:prstGeom>
          </p:spPr>
          <p:txBody>
            <a:bodyPr lIns="50800" tIns="50800" rIns="50800" bIns="50800" rtlCol="0" anchor="ctr"/>
            <a:lstStyle/>
            <a:p>
              <a:pPr algn="ctr">
                <a:lnSpc>
                  <a:spcPts val="1248"/>
                </a:lnSpc>
              </a:pPr>
              <a:endParaRPr/>
            </a:p>
          </p:txBody>
        </p:sp>
      </p:grpSp>
      <p:sp>
        <p:nvSpPr>
          <p:cNvPr id="38" name="TextBox 38"/>
          <p:cNvSpPr txBox="1"/>
          <p:nvPr/>
        </p:nvSpPr>
        <p:spPr>
          <a:xfrm>
            <a:off x="1051663" y="5277112"/>
            <a:ext cx="1251576" cy="141962"/>
          </a:xfrm>
          <a:prstGeom prst="rect">
            <a:avLst/>
          </a:prstGeom>
        </p:spPr>
        <p:txBody>
          <a:bodyPr lIns="0" tIns="0" rIns="0" bIns="0" rtlCol="0" anchor="t">
            <a:spAutoFit/>
          </a:bodyPr>
          <a:lstStyle/>
          <a:p>
            <a:pPr algn="ctr">
              <a:lnSpc>
                <a:spcPts val="1131"/>
              </a:lnSpc>
            </a:pPr>
            <a:r>
              <a:rPr lang="en-US" sz="983" dirty="0">
                <a:solidFill>
                  <a:srgbClr val="F4F2EB"/>
                </a:solidFill>
                <a:latin typeface="More Sugar"/>
                <a:ea typeface="More Sugar"/>
                <a:cs typeface="More Sugar"/>
                <a:sym typeface="More Sugar"/>
              </a:rPr>
              <a:t>CURRICULUM </a:t>
            </a:r>
            <a:r>
              <a:rPr lang="en-US" sz="983" dirty="0" smtClean="0">
                <a:solidFill>
                  <a:srgbClr val="F4F2EB"/>
                </a:solidFill>
                <a:latin typeface="More Sugar"/>
                <a:ea typeface="More Sugar"/>
                <a:cs typeface="More Sugar"/>
                <a:sym typeface="More Sugar"/>
              </a:rPr>
              <a:t> </a:t>
            </a:r>
            <a:endParaRPr lang="en-US" sz="983" dirty="0">
              <a:solidFill>
                <a:srgbClr val="F4F2EB"/>
              </a:solidFill>
              <a:latin typeface="More Sugar"/>
              <a:ea typeface="More Sugar"/>
              <a:cs typeface="More Sugar"/>
              <a:sym typeface="More Sugar"/>
            </a:endParaRPr>
          </a:p>
        </p:txBody>
      </p:sp>
      <p:sp>
        <p:nvSpPr>
          <p:cNvPr id="39" name="Freeform 39"/>
          <p:cNvSpPr/>
          <p:nvPr/>
        </p:nvSpPr>
        <p:spPr>
          <a:xfrm>
            <a:off x="8048117" y="272564"/>
            <a:ext cx="1474661" cy="368665"/>
          </a:xfrm>
          <a:custGeom>
            <a:avLst/>
            <a:gdLst/>
            <a:ahLst/>
            <a:cxnLst/>
            <a:rect l="l" t="t" r="r" b="b"/>
            <a:pathLst>
              <a:path w="1474661" h="368665">
                <a:moveTo>
                  <a:pt x="0" y="0"/>
                </a:moveTo>
                <a:lnTo>
                  <a:pt x="1474660" y="0"/>
                </a:lnTo>
                <a:lnTo>
                  <a:pt x="1474660" y="368665"/>
                </a:lnTo>
                <a:lnTo>
                  <a:pt x="0" y="368665"/>
                </a:lnTo>
                <a:lnTo>
                  <a:pt x="0" y="0"/>
                </a:lnTo>
                <a:close/>
              </a:path>
            </a:pathLst>
          </a:custGeom>
          <a:blipFill>
            <a:blip r:embed="rId2"/>
            <a:stretch>
              <a:fillRect/>
            </a:stretch>
          </a:blipFill>
        </p:spPr>
      </p:sp>
      <p:sp>
        <p:nvSpPr>
          <p:cNvPr id="40" name="TextBox 40"/>
          <p:cNvSpPr txBox="1"/>
          <p:nvPr/>
        </p:nvSpPr>
        <p:spPr>
          <a:xfrm>
            <a:off x="486961" y="310451"/>
            <a:ext cx="2561039" cy="269304"/>
          </a:xfrm>
          <a:prstGeom prst="rect">
            <a:avLst/>
          </a:prstGeom>
        </p:spPr>
        <p:txBody>
          <a:bodyPr wrap="square" lIns="0" tIns="0" rIns="0" bIns="0" rtlCol="0" anchor="t">
            <a:spAutoFit/>
          </a:bodyPr>
          <a:lstStyle/>
          <a:p>
            <a:pPr algn="ctr">
              <a:lnSpc>
                <a:spcPts val="2051"/>
              </a:lnSpc>
            </a:pPr>
            <a:r>
              <a:rPr lang="en-US" sz="1783" dirty="0" smtClean="0">
                <a:solidFill>
                  <a:srgbClr val="591E8D"/>
                </a:solidFill>
                <a:latin typeface="More Sugar"/>
                <a:ea typeface="More Sugar"/>
                <a:cs typeface="More Sugar"/>
                <a:sym typeface="More Sugar"/>
              </a:rPr>
              <a:t>VENTURE </a:t>
            </a:r>
            <a:r>
              <a:rPr lang="en-US" sz="1783" dirty="0">
                <a:solidFill>
                  <a:srgbClr val="591E8D"/>
                </a:solidFill>
                <a:latin typeface="More Sugar"/>
                <a:ea typeface="More Sugar"/>
                <a:cs typeface="More Sugar"/>
                <a:sym typeface="More Sugar"/>
              </a:rPr>
              <a:t>PATHWAY</a:t>
            </a:r>
          </a:p>
        </p:txBody>
      </p:sp>
      <p:grpSp>
        <p:nvGrpSpPr>
          <p:cNvPr id="50" name="Group 50"/>
          <p:cNvGrpSpPr/>
          <p:nvPr/>
        </p:nvGrpSpPr>
        <p:grpSpPr>
          <a:xfrm>
            <a:off x="4111046" y="219855"/>
            <a:ext cx="1841412" cy="657487"/>
            <a:chOff x="0" y="0"/>
            <a:chExt cx="682005" cy="243514"/>
          </a:xfrm>
        </p:grpSpPr>
        <p:sp>
          <p:nvSpPr>
            <p:cNvPr id="51" name="Freeform 51"/>
            <p:cNvSpPr/>
            <p:nvPr/>
          </p:nvSpPr>
          <p:spPr>
            <a:xfrm>
              <a:off x="0" y="0"/>
              <a:ext cx="682005" cy="243514"/>
            </a:xfrm>
            <a:custGeom>
              <a:avLst/>
              <a:gdLst/>
              <a:ahLst/>
              <a:cxnLst/>
              <a:rect l="l" t="t" r="r" b="b"/>
              <a:pathLst>
                <a:path w="682005" h="243514">
                  <a:moveTo>
                    <a:pt x="121757" y="0"/>
                  </a:moveTo>
                  <a:lnTo>
                    <a:pt x="560248" y="0"/>
                  </a:lnTo>
                  <a:cubicBezTo>
                    <a:pt x="592540" y="0"/>
                    <a:pt x="623509" y="12828"/>
                    <a:pt x="646343" y="35662"/>
                  </a:cubicBezTo>
                  <a:cubicBezTo>
                    <a:pt x="669177" y="58496"/>
                    <a:pt x="682005" y="89465"/>
                    <a:pt x="682005" y="121757"/>
                  </a:cubicBezTo>
                  <a:lnTo>
                    <a:pt x="682005" y="121757"/>
                  </a:lnTo>
                  <a:cubicBezTo>
                    <a:pt x="682005" y="189001"/>
                    <a:pt x="627492" y="243514"/>
                    <a:pt x="560248" y="243514"/>
                  </a:cubicBezTo>
                  <a:lnTo>
                    <a:pt x="121757" y="243514"/>
                  </a:lnTo>
                  <a:cubicBezTo>
                    <a:pt x="54512" y="243514"/>
                    <a:pt x="0" y="189001"/>
                    <a:pt x="0" y="121757"/>
                  </a:cubicBezTo>
                  <a:lnTo>
                    <a:pt x="0" y="121757"/>
                  </a:lnTo>
                  <a:cubicBezTo>
                    <a:pt x="0" y="54512"/>
                    <a:pt x="54512" y="0"/>
                    <a:pt x="121757" y="0"/>
                  </a:cubicBezTo>
                  <a:close/>
                </a:path>
              </a:pathLst>
            </a:custGeom>
            <a:solidFill>
              <a:srgbClr val="591E8D"/>
            </a:solidFill>
            <a:ln w="19050" cap="rnd">
              <a:solidFill>
                <a:srgbClr val="000000"/>
              </a:solidFill>
              <a:prstDash val="solid"/>
              <a:round/>
            </a:ln>
          </p:spPr>
        </p:sp>
        <p:sp>
          <p:nvSpPr>
            <p:cNvPr id="52" name="TextBox 52"/>
            <p:cNvSpPr txBox="1"/>
            <p:nvPr/>
          </p:nvSpPr>
          <p:spPr>
            <a:xfrm>
              <a:off x="0" y="-9525"/>
              <a:ext cx="682005" cy="253039"/>
            </a:xfrm>
            <a:prstGeom prst="rect">
              <a:avLst/>
            </a:prstGeom>
          </p:spPr>
          <p:txBody>
            <a:bodyPr lIns="50800" tIns="50800" rIns="50800" bIns="50800" rtlCol="0" anchor="ctr"/>
            <a:lstStyle/>
            <a:p>
              <a:pPr algn="ctr">
                <a:lnSpc>
                  <a:spcPts val="1248"/>
                </a:lnSpc>
              </a:pPr>
              <a:endParaRPr/>
            </a:p>
          </p:txBody>
        </p:sp>
      </p:grpSp>
      <p:sp>
        <p:nvSpPr>
          <p:cNvPr id="53" name="TextBox 53"/>
          <p:cNvSpPr txBox="1"/>
          <p:nvPr/>
        </p:nvSpPr>
        <p:spPr>
          <a:xfrm>
            <a:off x="4210801" y="432945"/>
            <a:ext cx="1741658" cy="141962"/>
          </a:xfrm>
          <a:prstGeom prst="rect">
            <a:avLst/>
          </a:prstGeom>
        </p:spPr>
        <p:txBody>
          <a:bodyPr lIns="0" tIns="0" rIns="0" bIns="0" rtlCol="0" anchor="t">
            <a:spAutoFit/>
          </a:bodyPr>
          <a:lstStyle/>
          <a:p>
            <a:pPr algn="ctr">
              <a:lnSpc>
                <a:spcPts val="1131"/>
              </a:lnSpc>
            </a:pPr>
            <a:r>
              <a:rPr lang="en-US" sz="983" dirty="0" smtClean="0">
                <a:solidFill>
                  <a:srgbClr val="F4F2EB"/>
                </a:solidFill>
                <a:latin typeface="More Sugar"/>
                <a:ea typeface="More Sugar"/>
                <a:cs typeface="More Sugar"/>
                <a:sym typeface="More Sugar"/>
              </a:rPr>
              <a:t>PSHE </a:t>
            </a:r>
            <a:r>
              <a:rPr lang="en-US" sz="983" dirty="0">
                <a:solidFill>
                  <a:srgbClr val="F4F2EB"/>
                </a:solidFill>
                <a:latin typeface="More Sugar"/>
                <a:ea typeface="More Sugar"/>
                <a:cs typeface="More Sugar"/>
                <a:sym typeface="More Sugar"/>
              </a:rPr>
              <a:t>RATIONALE</a:t>
            </a:r>
            <a:r>
              <a:rPr lang="en-US" sz="983" dirty="0" smtClean="0">
                <a:solidFill>
                  <a:srgbClr val="F4F2EB"/>
                </a:solidFill>
                <a:latin typeface="More Sugar"/>
                <a:ea typeface="More Sugar"/>
                <a:cs typeface="More Sugar"/>
                <a:sym typeface="More Sugar"/>
              </a:rPr>
              <a:t>:</a:t>
            </a:r>
            <a:endParaRPr lang="en-US" sz="983" dirty="0">
              <a:solidFill>
                <a:srgbClr val="F4F2EB"/>
              </a:solidFill>
              <a:latin typeface="More Sugar"/>
              <a:ea typeface="More Sugar"/>
              <a:cs typeface="More Sugar"/>
              <a:sym typeface="More Sugar"/>
            </a:endParaRPr>
          </a:p>
        </p:txBody>
      </p:sp>
      <p:sp>
        <p:nvSpPr>
          <p:cNvPr id="67" name="TextBox 19"/>
          <p:cNvSpPr txBox="1"/>
          <p:nvPr/>
        </p:nvSpPr>
        <p:spPr>
          <a:xfrm>
            <a:off x="2470086" y="5053440"/>
            <a:ext cx="6540437" cy="1744067"/>
          </a:xfrm>
          <a:prstGeom prst="rect">
            <a:avLst/>
          </a:prstGeom>
        </p:spPr>
        <p:txBody>
          <a:bodyPr lIns="0" tIns="0" rIns="0" bIns="0" rtlCol="0" anchor="t">
            <a:spAutoFit/>
          </a:bodyPr>
          <a:lstStyle/>
          <a:p>
            <a:pPr algn="l">
              <a:lnSpc>
                <a:spcPts val="831"/>
              </a:lnSpc>
            </a:pPr>
            <a:r>
              <a:rPr lang="en-US" sz="800" dirty="0">
                <a:solidFill>
                  <a:srgbClr val="000000"/>
                </a:solidFill>
                <a:latin typeface="Century Gothic" panose="020B0502020202020204" pitchFamily="34" charset="0"/>
                <a:ea typeface="Canva Sans"/>
                <a:cs typeface="Canva Sans"/>
                <a:sym typeface="Canva Sans"/>
              </a:rPr>
              <a:t>We provide our </a:t>
            </a:r>
            <a:r>
              <a:rPr lang="en-US" sz="800" dirty="0" smtClean="0">
                <a:solidFill>
                  <a:srgbClr val="000000"/>
                </a:solidFill>
                <a:latin typeface="Century Gothic" panose="020B0502020202020204" pitchFamily="34" charset="0"/>
                <a:ea typeface="Canva Sans"/>
                <a:cs typeface="Canva Sans"/>
                <a:sym typeface="Canva Sans"/>
              </a:rPr>
              <a:t>learners </a:t>
            </a:r>
            <a:r>
              <a:rPr lang="en-US" sz="800" dirty="0">
                <a:solidFill>
                  <a:srgbClr val="000000"/>
                </a:solidFill>
                <a:latin typeface="Century Gothic" panose="020B0502020202020204" pitchFamily="34" charset="0"/>
                <a:ea typeface="Canva Sans"/>
                <a:cs typeface="Canva Sans"/>
                <a:sym typeface="Canva Sans"/>
              </a:rPr>
              <a:t>with opportunities to acquire the necessary skills and understanding to know how to look after themselves, how to access support and how to keep themselves and others safe. This also includes the ability to </a:t>
            </a:r>
            <a:r>
              <a:rPr lang="en-US" sz="800" dirty="0" err="1">
                <a:solidFill>
                  <a:srgbClr val="000000"/>
                </a:solidFill>
                <a:latin typeface="Century Gothic" panose="020B0502020202020204" pitchFamily="34" charset="0"/>
                <a:ea typeface="Canva Sans"/>
                <a:cs typeface="Canva Sans"/>
                <a:sym typeface="Canva Sans"/>
              </a:rPr>
              <a:t>recognise</a:t>
            </a:r>
            <a:r>
              <a:rPr lang="en-US" sz="800" dirty="0">
                <a:solidFill>
                  <a:srgbClr val="000000"/>
                </a:solidFill>
                <a:latin typeface="Century Gothic" panose="020B0502020202020204" pitchFamily="34" charset="0"/>
                <a:ea typeface="Canva Sans"/>
                <a:cs typeface="Canva Sans"/>
                <a:sym typeface="Canva Sans"/>
              </a:rPr>
              <a:t> what a healthy relationship looks like, and how their bodies and feelings will change as they grow up. </a:t>
            </a:r>
            <a:endParaRPr lang="en-US" sz="800" dirty="0" smtClean="0">
              <a:solidFill>
                <a:srgbClr val="000000"/>
              </a:solidFill>
              <a:latin typeface="Century Gothic" panose="020B0502020202020204" pitchFamily="34" charset="0"/>
              <a:ea typeface="Canva Sans"/>
              <a:cs typeface="Canva Sans"/>
              <a:sym typeface="Canva Sans"/>
            </a:endParaRPr>
          </a:p>
          <a:p>
            <a:pPr algn="l">
              <a:lnSpc>
                <a:spcPts val="831"/>
              </a:lnSpc>
            </a:pPr>
            <a:endParaRPr lang="en-US" sz="800" dirty="0">
              <a:solidFill>
                <a:srgbClr val="000000"/>
              </a:solidFill>
              <a:latin typeface="Century Gothic" panose="020B0502020202020204" pitchFamily="34" charset="0"/>
              <a:ea typeface="Canva Sans"/>
              <a:cs typeface="Canva Sans"/>
              <a:sym typeface="Canva Sans"/>
            </a:endParaRPr>
          </a:p>
          <a:p>
            <a:pPr algn="l">
              <a:lnSpc>
                <a:spcPts val="831"/>
              </a:lnSpc>
            </a:pPr>
            <a:r>
              <a:rPr lang="en-US" sz="800" dirty="0" smtClean="0">
                <a:solidFill>
                  <a:srgbClr val="000000"/>
                </a:solidFill>
                <a:latin typeface="Century Gothic" panose="020B0502020202020204" pitchFamily="34" charset="0"/>
                <a:ea typeface="Canva Sans"/>
                <a:cs typeface="Canva Sans"/>
                <a:sym typeface="Canva Sans"/>
              </a:rPr>
              <a:t>Our </a:t>
            </a:r>
            <a:r>
              <a:rPr lang="en-US" sz="800" dirty="0">
                <a:solidFill>
                  <a:srgbClr val="000000"/>
                </a:solidFill>
                <a:latin typeface="Century Gothic" panose="020B0502020202020204" pitchFamily="34" charset="0"/>
                <a:ea typeface="Canva Sans"/>
                <a:cs typeface="Canva Sans"/>
                <a:sym typeface="Canva Sans"/>
              </a:rPr>
              <a:t>curriculum </a:t>
            </a:r>
            <a:r>
              <a:rPr lang="en-US" sz="800" dirty="0" err="1">
                <a:solidFill>
                  <a:srgbClr val="000000"/>
                </a:solidFill>
                <a:latin typeface="Century Gothic" panose="020B0502020202020204" pitchFamily="34" charset="0"/>
                <a:ea typeface="Canva Sans"/>
                <a:cs typeface="Canva Sans"/>
                <a:sym typeface="Canva Sans"/>
              </a:rPr>
              <a:t>recognises</a:t>
            </a:r>
            <a:r>
              <a:rPr lang="en-US" sz="800" dirty="0">
                <a:solidFill>
                  <a:srgbClr val="000000"/>
                </a:solidFill>
                <a:latin typeface="Century Gothic" panose="020B0502020202020204" pitchFamily="34" charset="0"/>
                <a:ea typeface="Canva Sans"/>
                <a:cs typeface="Canva Sans"/>
                <a:sym typeface="Canva Sans"/>
              </a:rPr>
              <a:t> the importance to support pupils to </a:t>
            </a:r>
            <a:r>
              <a:rPr lang="en-US" sz="800" dirty="0" err="1">
                <a:solidFill>
                  <a:srgbClr val="000000"/>
                </a:solidFill>
                <a:latin typeface="Century Gothic" panose="020B0502020202020204" pitchFamily="34" charset="0"/>
                <a:ea typeface="Canva Sans"/>
                <a:cs typeface="Canva Sans"/>
                <a:sym typeface="Canva Sans"/>
              </a:rPr>
              <a:t>recognise</a:t>
            </a:r>
            <a:r>
              <a:rPr lang="en-US" sz="800" dirty="0">
                <a:solidFill>
                  <a:srgbClr val="000000"/>
                </a:solidFill>
                <a:latin typeface="Century Gothic" panose="020B0502020202020204" pitchFamily="34" charset="0"/>
                <a:ea typeface="Canva Sans"/>
                <a:cs typeface="Canva Sans"/>
                <a:sym typeface="Canva Sans"/>
              </a:rPr>
              <a:t> some of the complexities modern life – whether in relation to rules and laws, managing finances or knowing the etiquette of communicating online. This will help ensure our pupils are prepared for adulthood and understand the part they will play in the world. Teaching and learning will equip pupils with the skills and knowledge they will need to develop a strong foundation of self-awareness, before focusing on how to safely and effectively engage with the world around them. </a:t>
            </a:r>
            <a:endParaRPr lang="en-US" sz="800" dirty="0" smtClean="0">
              <a:solidFill>
                <a:srgbClr val="000000"/>
              </a:solidFill>
              <a:latin typeface="Century Gothic" panose="020B0502020202020204" pitchFamily="34" charset="0"/>
              <a:ea typeface="Canva Sans"/>
              <a:cs typeface="Canva Sans"/>
              <a:sym typeface="Canva Sans"/>
            </a:endParaRPr>
          </a:p>
          <a:p>
            <a:pPr algn="l">
              <a:lnSpc>
                <a:spcPts val="831"/>
              </a:lnSpc>
            </a:pPr>
            <a:endParaRPr lang="en-US" sz="800" dirty="0">
              <a:solidFill>
                <a:srgbClr val="000000"/>
              </a:solidFill>
              <a:latin typeface="Century Gothic" panose="020B0502020202020204" pitchFamily="34" charset="0"/>
              <a:ea typeface="Canva Sans"/>
              <a:cs typeface="Canva Sans"/>
              <a:sym typeface="Canva Sans"/>
            </a:endParaRPr>
          </a:p>
          <a:p>
            <a:pPr>
              <a:lnSpc>
                <a:spcPts val="831"/>
              </a:lnSpc>
            </a:pPr>
            <a:r>
              <a:rPr lang="en-US" sz="800" dirty="0">
                <a:solidFill>
                  <a:srgbClr val="000000"/>
                </a:solidFill>
                <a:latin typeface="Century Gothic" panose="020B0502020202020204" pitchFamily="34" charset="0"/>
                <a:ea typeface="Canva Sans"/>
                <a:cs typeface="Canva Sans"/>
                <a:sym typeface="Canva Sans"/>
              </a:rPr>
              <a:t>Within each of the six areas there are sub-topics which are </a:t>
            </a:r>
            <a:r>
              <a:rPr lang="en-US" sz="800" dirty="0" err="1">
                <a:solidFill>
                  <a:srgbClr val="000000"/>
                </a:solidFill>
                <a:latin typeface="Century Gothic" panose="020B0502020202020204" pitchFamily="34" charset="0"/>
                <a:ea typeface="Canva Sans"/>
                <a:cs typeface="Canva Sans"/>
                <a:sym typeface="Canva Sans"/>
              </a:rPr>
              <a:t>organised</a:t>
            </a:r>
            <a:r>
              <a:rPr lang="en-US" sz="800" dirty="0">
                <a:solidFill>
                  <a:srgbClr val="000000"/>
                </a:solidFill>
                <a:latin typeface="Century Gothic" panose="020B0502020202020204" pitchFamily="34" charset="0"/>
                <a:ea typeface="Canva Sans"/>
                <a:cs typeface="Canva Sans"/>
                <a:sym typeface="Canva Sans"/>
              </a:rPr>
              <a:t> into progressive steps. The PSHE Associations PSHE Education Planning Framework for Pupils with SEND was used as a basis for developing our Curriculum for PSHE curriculum. We used this as a basis as it is fully aligned with the Statutory Guidance for Relationships Education, Relationships and Sex Education (RSE) and Health Education from the Department for Education (</a:t>
            </a:r>
            <a:r>
              <a:rPr lang="en-US" sz="800" dirty="0" err="1">
                <a:solidFill>
                  <a:srgbClr val="000000"/>
                </a:solidFill>
                <a:latin typeface="Century Gothic" panose="020B0502020202020204" pitchFamily="34" charset="0"/>
                <a:ea typeface="Canva Sans"/>
                <a:cs typeface="Canva Sans"/>
                <a:sym typeface="Canva Sans"/>
              </a:rPr>
              <a:t>DfE</a:t>
            </a:r>
            <a:r>
              <a:rPr lang="en-US" sz="800" dirty="0">
                <a:solidFill>
                  <a:srgbClr val="000000"/>
                </a:solidFill>
                <a:latin typeface="Century Gothic" panose="020B0502020202020204" pitchFamily="34" charset="0"/>
                <a:ea typeface="Canva Sans"/>
                <a:cs typeface="Canva Sans"/>
                <a:sym typeface="Canva Sans"/>
              </a:rPr>
              <a:t>). The curriculum has been designed to provide a comprehensive PSHE </a:t>
            </a:r>
            <a:r>
              <a:rPr lang="en-US" sz="800" dirty="0" err="1">
                <a:solidFill>
                  <a:srgbClr val="000000"/>
                </a:solidFill>
                <a:latin typeface="Century Gothic" panose="020B0502020202020204" pitchFamily="34" charset="0"/>
                <a:ea typeface="Canva Sans"/>
                <a:cs typeface="Canva Sans"/>
                <a:sym typeface="Canva Sans"/>
              </a:rPr>
              <a:t>programme</a:t>
            </a:r>
            <a:r>
              <a:rPr lang="en-US" sz="800" dirty="0">
                <a:solidFill>
                  <a:srgbClr val="000000"/>
                </a:solidFill>
                <a:latin typeface="Century Gothic" panose="020B0502020202020204" pitchFamily="34" charset="0"/>
                <a:ea typeface="Canva Sans"/>
                <a:cs typeface="Canva Sans"/>
                <a:sym typeface="Canva Sans"/>
              </a:rPr>
              <a:t> that integrates, but is not limited to, this new statutory content. </a:t>
            </a:r>
          </a:p>
          <a:p>
            <a:pPr algn="l">
              <a:lnSpc>
                <a:spcPts val="831"/>
              </a:lnSpc>
            </a:pPr>
            <a:endParaRPr lang="en-US" sz="800" dirty="0">
              <a:solidFill>
                <a:srgbClr val="000000"/>
              </a:solidFill>
              <a:latin typeface="Century Gothic" panose="020B0502020202020204" pitchFamily="34" charset="0"/>
              <a:ea typeface="Canva Sans"/>
              <a:cs typeface="Canva Sans"/>
              <a:sym typeface="Canva Sans"/>
            </a:endParaRPr>
          </a:p>
          <a:p>
            <a:pPr algn="l">
              <a:lnSpc>
                <a:spcPts val="831"/>
              </a:lnSpc>
              <a:spcBef>
                <a:spcPct val="0"/>
              </a:spcBef>
            </a:pPr>
            <a:endParaRPr lang="en-US" sz="639" dirty="0">
              <a:solidFill>
                <a:srgbClr val="000000"/>
              </a:solidFill>
              <a:latin typeface="Canva Sans"/>
              <a:ea typeface="Canva Sans"/>
              <a:cs typeface="Canva Sans"/>
              <a:sym typeface="Canva Sans"/>
            </a:endParaRPr>
          </a:p>
        </p:txBody>
      </p:sp>
    </p:spTree>
    <p:extLst>
      <p:ext uri="{BB962C8B-B14F-4D97-AF65-F5344CB8AC3E}">
        <p14:creationId xmlns:p14="http://schemas.microsoft.com/office/powerpoint/2010/main" val="2296682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AutoShape 4"/>
          <p:cNvSpPr/>
          <p:nvPr/>
        </p:nvSpPr>
        <p:spPr>
          <a:xfrm flipV="1">
            <a:off x="8797234" y="3007408"/>
            <a:ext cx="14224" cy="2444093"/>
          </a:xfrm>
          <a:prstGeom prst="line">
            <a:avLst/>
          </a:prstGeom>
          <a:ln w="19050" cap="flat">
            <a:solidFill>
              <a:srgbClr val="000000"/>
            </a:solidFill>
            <a:prstDash val="solid"/>
            <a:headEnd type="none" w="sm" len="sm"/>
            <a:tailEnd type="none" w="sm" len="sm"/>
          </a:ln>
        </p:spPr>
      </p:sp>
      <p:sp>
        <p:nvSpPr>
          <p:cNvPr id="53" name="AutoShape 53"/>
          <p:cNvSpPr/>
          <p:nvPr/>
        </p:nvSpPr>
        <p:spPr>
          <a:xfrm>
            <a:off x="829114" y="5009072"/>
            <a:ext cx="6474390" cy="3715"/>
          </a:xfrm>
          <a:prstGeom prst="line">
            <a:avLst/>
          </a:prstGeom>
          <a:ln w="19050" cap="flat">
            <a:solidFill>
              <a:srgbClr val="000000"/>
            </a:solidFill>
            <a:prstDash val="solid"/>
            <a:headEnd type="none" w="sm" len="sm"/>
            <a:tailEnd type="none" w="sm" len="sm"/>
          </a:ln>
        </p:spPr>
      </p:sp>
      <p:grpSp>
        <p:nvGrpSpPr>
          <p:cNvPr id="103" name="Group 49"/>
          <p:cNvGrpSpPr/>
          <p:nvPr/>
        </p:nvGrpSpPr>
        <p:grpSpPr>
          <a:xfrm>
            <a:off x="2507540" y="4550747"/>
            <a:ext cx="4940960" cy="900755"/>
            <a:chOff x="0" y="-9525"/>
            <a:chExt cx="2482443" cy="333613"/>
          </a:xfrm>
        </p:grpSpPr>
        <p:sp>
          <p:nvSpPr>
            <p:cNvPr id="104" name="Freeform 50"/>
            <p:cNvSpPr/>
            <p:nvPr/>
          </p:nvSpPr>
          <p:spPr>
            <a:xfrm>
              <a:off x="0" y="27759"/>
              <a:ext cx="2482443" cy="296329"/>
            </a:xfrm>
            <a:custGeom>
              <a:avLst/>
              <a:gdLst/>
              <a:ahLst/>
              <a:cxnLst/>
              <a:rect l="l" t="t" r="r" b="b"/>
              <a:pathLst>
                <a:path w="2482443" h="296329">
                  <a:moveTo>
                    <a:pt x="41582" y="0"/>
                  </a:moveTo>
                  <a:lnTo>
                    <a:pt x="2440861" y="0"/>
                  </a:lnTo>
                  <a:cubicBezTo>
                    <a:pt x="2451889" y="0"/>
                    <a:pt x="2462466" y="4381"/>
                    <a:pt x="2470264" y="12179"/>
                  </a:cubicBezTo>
                  <a:cubicBezTo>
                    <a:pt x="2478062" y="19977"/>
                    <a:pt x="2482443" y="30554"/>
                    <a:pt x="2482443" y="41582"/>
                  </a:cubicBezTo>
                  <a:lnTo>
                    <a:pt x="2482443" y="254746"/>
                  </a:lnTo>
                  <a:cubicBezTo>
                    <a:pt x="2482443" y="265775"/>
                    <a:pt x="2478062" y="276351"/>
                    <a:pt x="2470264" y="284150"/>
                  </a:cubicBezTo>
                  <a:cubicBezTo>
                    <a:pt x="2462466" y="291948"/>
                    <a:pt x="2451889" y="296329"/>
                    <a:pt x="2440861" y="296329"/>
                  </a:cubicBezTo>
                  <a:lnTo>
                    <a:pt x="41582" y="296329"/>
                  </a:lnTo>
                  <a:cubicBezTo>
                    <a:pt x="30554" y="296329"/>
                    <a:pt x="19977" y="291948"/>
                    <a:pt x="12179" y="284150"/>
                  </a:cubicBezTo>
                  <a:cubicBezTo>
                    <a:pt x="4381" y="276351"/>
                    <a:pt x="0" y="265775"/>
                    <a:pt x="0" y="254746"/>
                  </a:cubicBezTo>
                  <a:lnTo>
                    <a:pt x="0" y="41582"/>
                  </a:lnTo>
                  <a:cubicBezTo>
                    <a:pt x="0" y="30554"/>
                    <a:pt x="4381" y="19977"/>
                    <a:pt x="12179" y="12179"/>
                  </a:cubicBezTo>
                  <a:cubicBezTo>
                    <a:pt x="19977" y="4381"/>
                    <a:pt x="30554" y="0"/>
                    <a:pt x="41582" y="0"/>
                  </a:cubicBezTo>
                  <a:close/>
                </a:path>
              </a:pathLst>
            </a:custGeom>
            <a:solidFill>
              <a:srgbClr val="FFFFFF"/>
            </a:solidFill>
            <a:ln w="9525" cap="rnd">
              <a:solidFill>
                <a:srgbClr val="000000"/>
              </a:solidFill>
              <a:prstDash val="solid"/>
              <a:round/>
            </a:ln>
          </p:spPr>
        </p:sp>
        <p:sp>
          <p:nvSpPr>
            <p:cNvPr id="105" name="TextBox 51"/>
            <p:cNvSpPr txBox="1"/>
            <p:nvPr/>
          </p:nvSpPr>
          <p:spPr>
            <a:xfrm>
              <a:off x="0" y="-9525"/>
              <a:ext cx="2482443" cy="305854"/>
            </a:xfrm>
            <a:prstGeom prst="rect">
              <a:avLst/>
            </a:prstGeom>
          </p:spPr>
          <p:txBody>
            <a:bodyPr lIns="50800" tIns="50800" rIns="50800" bIns="50800" rtlCol="0" anchor="ctr"/>
            <a:lstStyle/>
            <a:p>
              <a:pPr algn="ctr">
                <a:lnSpc>
                  <a:spcPts val="1248"/>
                </a:lnSpc>
              </a:pPr>
              <a:endParaRPr/>
            </a:p>
          </p:txBody>
        </p:sp>
      </p:grpSp>
      <p:sp>
        <p:nvSpPr>
          <p:cNvPr id="15" name="AutoShape 15"/>
          <p:cNvSpPr/>
          <p:nvPr/>
        </p:nvSpPr>
        <p:spPr>
          <a:xfrm>
            <a:off x="838051" y="2055555"/>
            <a:ext cx="7772549" cy="17114"/>
          </a:xfrm>
          <a:prstGeom prst="line">
            <a:avLst/>
          </a:prstGeom>
          <a:ln w="19050" cap="flat">
            <a:solidFill>
              <a:srgbClr val="000000"/>
            </a:solidFill>
            <a:prstDash val="solid"/>
            <a:headEnd type="none" w="sm" len="sm"/>
            <a:tailEnd type="none" w="sm" len="sm"/>
          </a:ln>
        </p:spPr>
      </p:sp>
      <p:sp>
        <p:nvSpPr>
          <p:cNvPr id="77" name="Freeform 57"/>
          <p:cNvSpPr/>
          <p:nvPr/>
        </p:nvSpPr>
        <p:spPr>
          <a:xfrm>
            <a:off x="8029130" y="1692949"/>
            <a:ext cx="745165" cy="758302"/>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2" name="AutoShape 2"/>
          <p:cNvSpPr/>
          <p:nvPr/>
        </p:nvSpPr>
        <p:spPr>
          <a:xfrm>
            <a:off x="838051" y="2994205"/>
            <a:ext cx="3207571" cy="13204"/>
          </a:xfrm>
          <a:prstGeom prst="line">
            <a:avLst/>
          </a:prstGeom>
          <a:ln w="19050" cap="flat">
            <a:solidFill>
              <a:srgbClr val="000000"/>
            </a:solidFill>
            <a:prstDash val="solid"/>
            <a:headEnd type="none" w="sm" len="sm"/>
            <a:tailEnd type="none" w="sm" len="sm"/>
          </a:ln>
        </p:spPr>
      </p:sp>
      <p:sp>
        <p:nvSpPr>
          <p:cNvPr id="3" name="AutoShape 3"/>
          <p:cNvSpPr/>
          <p:nvPr/>
        </p:nvSpPr>
        <p:spPr>
          <a:xfrm>
            <a:off x="819427" y="6386094"/>
            <a:ext cx="6514177" cy="0"/>
          </a:xfrm>
          <a:prstGeom prst="line">
            <a:avLst/>
          </a:prstGeom>
          <a:ln w="19050" cap="flat">
            <a:solidFill>
              <a:srgbClr val="000000"/>
            </a:solidFill>
            <a:prstDash val="solid"/>
            <a:headEnd type="none" w="sm" len="sm"/>
            <a:tailEnd type="none" w="sm" len="sm"/>
          </a:ln>
        </p:spPr>
      </p:sp>
      <p:sp>
        <p:nvSpPr>
          <p:cNvPr id="4" name="AutoShape 4"/>
          <p:cNvSpPr/>
          <p:nvPr/>
        </p:nvSpPr>
        <p:spPr>
          <a:xfrm flipV="1">
            <a:off x="827493" y="731520"/>
            <a:ext cx="0" cy="5645049"/>
          </a:xfrm>
          <a:prstGeom prst="line">
            <a:avLst/>
          </a:prstGeom>
          <a:ln w="19050" cap="flat">
            <a:solidFill>
              <a:srgbClr val="000000"/>
            </a:solidFill>
            <a:prstDash val="solid"/>
            <a:headEnd type="none" w="sm" len="sm"/>
            <a:tailEnd type="none" w="sm" len="sm"/>
          </a:ln>
        </p:spPr>
      </p:sp>
      <p:sp>
        <p:nvSpPr>
          <p:cNvPr id="5" name="AutoShape 5"/>
          <p:cNvSpPr/>
          <p:nvPr/>
        </p:nvSpPr>
        <p:spPr>
          <a:xfrm flipV="1">
            <a:off x="819426" y="733819"/>
            <a:ext cx="5500545" cy="7226"/>
          </a:xfrm>
          <a:prstGeom prst="line">
            <a:avLst/>
          </a:prstGeom>
          <a:ln w="19050" cap="flat">
            <a:solidFill>
              <a:srgbClr val="000000"/>
            </a:solidFill>
            <a:prstDash val="solid"/>
            <a:headEnd type="none" w="sm" len="sm"/>
            <a:tailEnd type="none" w="sm" len="sm"/>
          </a:ln>
        </p:spPr>
      </p:sp>
      <p:grpSp>
        <p:nvGrpSpPr>
          <p:cNvPr id="6" name="Group 6"/>
          <p:cNvGrpSpPr/>
          <p:nvPr/>
        </p:nvGrpSpPr>
        <p:grpSpPr>
          <a:xfrm>
            <a:off x="2381076" y="306767"/>
            <a:ext cx="2639679" cy="1112461"/>
            <a:chOff x="0" y="0"/>
            <a:chExt cx="2542502" cy="368400"/>
          </a:xfrm>
        </p:grpSpPr>
        <p:sp>
          <p:nvSpPr>
            <p:cNvPr id="7" name="Freeform 7"/>
            <p:cNvSpPr/>
            <p:nvPr/>
          </p:nvSpPr>
          <p:spPr>
            <a:xfrm>
              <a:off x="0" y="0"/>
              <a:ext cx="2542502" cy="368400"/>
            </a:xfrm>
            <a:custGeom>
              <a:avLst/>
              <a:gdLst/>
              <a:ahLst/>
              <a:cxnLst/>
              <a:rect l="l" t="t" r="r" b="b"/>
              <a:pathLst>
                <a:path w="2542502" h="368400">
                  <a:moveTo>
                    <a:pt x="40600" y="0"/>
                  </a:moveTo>
                  <a:lnTo>
                    <a:pt x="2501902" y="0"/>
                  </a:lnTo>
                  <a:cubicBezTo>
                    <a:pt x="2524325" y="0"/>
                    <a:pt x="2542502" y="18177"/>
                    <a:pt x="2542502" y="40600"/>
                  </a:cubicBezTo>
                  <a:lnTo>
                    <a:pt x="2542502" y="327800"/>
                  </a:lnTo>
                  <a:cubicBezTo>
                    <a:pt x="2542502" y="350222"/>
                    <a:pt x="2524325" y="368400"/>
                    <a:pt x="2501902" y="368400"/>
                  </a:cubicBezTo>
                  <a:lnTo>
                    <a:pt x="40600" y="368400"/>
                  </a:lnTo>
                  <a:cubicBezTo>
                    <a:pt x="29832" y="368400"/>
                    <a:pt x="19505" y="364122"/>
                    <a:pt x="11891" y="356508"/>
                  </a:cubicBezTo>
                  <a:cubicBezTo>
                    <a:pt x="4277" y="348894"/>
                    <a:pt x="0" y="338567"/>
                    <a:pt x="0" y="327800"/>
                  </a:cubicBezTo>
                  <a:lnTo>
                    <a:pt x="0" y="40600"/>
                  </a:lnTo>
                  <a:cubicBezTo>
                    <a:pt x="0" y="18177"/>
                    <a:pt x="18177" y="0"/>
                    <a:pt x="40600" y="0"/>
                  </a:cubicBezTo>
                  <a:close/>
                </a:path>
              </a:pathLst>
            </a:custGeom>
            <a:solidFill>
              <a:srgbClr val="FFFFFF"/>
            </a:solidFill>
            <a:ln w="9525" cap="rnd">
              <a:solidFill>
                <a:srgbClr val="000000"/>
              </a:solidFill>
              <a:prstDash val="solid"/>
              <a:round/>
            </a:ln>
          </p:spPr>
        </p:sp>
        <p:sp>
          <p:nvSpPr>
            <p:cNvPr id="8" name="TextBox 8"/>
            <p:cNvSpPr txBox="1"/>
            <p:nvPr/>
          </p:nvSpPr>
          <p:spPr>
            <a:xfrm>
              <a:off x="0" y="-9525"/>
              <a:ext cx="2542502" cy="377925"/>
            </a:xfrm>
            <a:prstGeom prst="rect">
              <a:avLst/>
            </a:prstGeom>
          </p:spPr>
          <p:txBody>
            <a:bodyPr lIns="50800" tIns="50800" rIns="50800" bIns="50800" rtlCol="0" anchor="ctr"/>
            <a:lstStyle/>
            <a:p>
              <a:pPr algn="ctr">
                <a:lnSpc>
                  <a:spcPts val="1248"/>
                </a:lnSpc>
              </a:pPr>
              <a:endParaRPr/>
            </a:p>
          </p:txBody>
        </p:sp>
      </p:grpSp>
      <p:grpSp>
        <p:nvGrpSpPr>
          <p:cNvPr id="12" name="Group 12"/>
          <p:cNvGrpSpPr/>
          <p:nvPr/>
        </p:nvGrpSpPr>
        <p:grpSpPr>
          <a:xfrm>
            <a:off x="2381076" y="2621953"/>
            <a:ext cx="1962324" cy="800088"/>
            <a:chOff x="0" y="0"/>
            <a:chExt cx="2482443" cy="296329"/>
          </a:xfrm>
        </p:grpSpPr>
        <p:sp>
          <p:nvSpPr>
            <p:cNvPr id="13" name="Freeform 13"/>
            <p:cNvSpPr/>
            <p:nvPr/>
          </p:nvSpPr>
          <p:spPr>
            <a:xfrm>
              <a:off x="0" y="0"/>
              <a:ext cx="2482443" cy="296329"/>
            </a:xfrm>
            <a:custGeom>
              <a:avLst/>
              <a:gdLst/>
              <a:ahLst/>
              <a:cxnLst/>
              <a:rect l="l" t="t" r="r" b="b"/>
              <a:pathLst>
                <a:path w="2482443" h="296329">
                  <a:moveTo>
                    <a:pt x="41582" y="0"/>
                  </a:moveTo>
                  <a:lnTo>
                    <a:pt x="2440861" y="0"/>
                  </a:lnTo>
                  <a:cubicBezTo>
                    <a:pt x="2451889" y="0"/>
                    <a:pt x="2462466" y="4381"/>
                    <a:pt x="2470264" y="12179"/>
                  </a:cubicBezTo>
                  <a:cubicBezTo>
                    <a:pt x="2478062" y="19977"/>
                    <a:pt x="2482443" y="30554"/>
                    <a:pt x="2482443" y="41582"/>
                  </a:cubicBezTo>
                  <a:lnTo>
                    <a:pt x="2482443" y="254746"/>
                  </a:lnTo>
                  <a:cubicBezTo>
                    <a:pt x="2482443" y="265775"/>
                    <a:pt x="2478062" y="276351"/>
                    <a:pt x="2470264" y="284150"/>
                  </a:cubicBezTo>
                  <a:cubicBezTo>
                    <a:pt x="2462466" y="291948"/>
                    <a:pt x="2451889" y="296329"/>
                    <a:pt x="2440861" y="296329"/>
                  </a:cubicBezTo>
                  <a:lnTo>
                    <a:pt x="41582" y="296329"/>
                  </a:lnTo>
                  <a:cubicBezTo>
                    <a:pt x="30554" y="296329"/>
                    <a:pt x="19977" y="291948"/>
                    <a:pt x="12179" y="284150"/>
                  </a:cubicBezTo>
                  <a:cubicBezTo>
                    <a:pt x="4381" y="276351"/>
                    <a:pt x="0" y="265775"/>
                    <a:pt x="0" y="254746"/>
                  </a:cubicBezTo>
                  <a:lnTo>
                    <a:pt x="0" y="41582"/>
                  </a:lnTo>
                  <a:cubicBezTo>
                    <a:pt x="0" y="30554"/>
                    <a:pt x="4381" y="19977"/>
                    <a:pt x="12179" y="12179"/>
                  </a:cubicBezTo>
                  <a:cubicBezTo>
                    <a:pt x="19977" y="4381"/>
                    <a:pt x="30554" y="0"/>
                    <a:pt x="41582" y="0"/>
                  </a:cubicBezTo>
                  <a:close/>
                </a:path>
              </a:pathLst>
            </a:custGeom>
            <a:solidFill>
              <a:srgbClr val="FFFFFF"/>
            </a:solidFill>
            <a:ln w="9525" cap="rnd">
              <a:solidFill>
                <a:srgbClr val="000000"/>
              </a:solidFill>
              <a:prstDash val="solid"/>
              <a:round/>
            </a:ln>
          </p:spPr>
        </p:sp>
        <p:sp>
          <p:nvSpPr>
            <p:cNvPr id="14" name="TextBox 14"/>
            <p:cNvSpPr txBox="1"/>
            <p:nvPr/>
          </p:nvSpPr>
          <p:spPr>
            <a:xfrm>
              <a:off x="0" y="-9525"/>
              <a:ext cx="2482443" cy="305854"/>
            </a:xfrm>
            <a:prstGeom prst="rect">
              <a:avLst/>
            </a:prstGeom>
          </p:spPr>
          <p:txBody>
            <a:bodyPr lIns="50800" tIns="50800" rIns="50800" bIns="50800" rtlCol="0" anchor="ctr"/>
            <a:lstStyle/>
            <a:p>
              <a:pPr algn="ctr">
                <a:lnSpc>
                  <a:spcPts val="1248"/>
                </a:lnSpc>
              </a:pPr>
              <a:endParaRPr/>
            </a:p>
          </p:txBody>
        </p:sp>
      </p:grpSp>
      <p:sp>
        <p:nvSpPr>
          <p:cNvPr id="19" name="TextBox 19"/>
          <p:cNvSpPr txBox="1"/>
          <p:nvPr/>
        </p:nvSpPr>
        <p:spPr>
          <a:xfrm>
            <a:off x="2532365" y="350243"/>
            <a:ext cx="2458633" cy="1124026"/>
          </a:xfrm>
          <a:prstGeom prst="rect">
            <a:avLst/>
          </a:prstGeom>
        </p:spPr>
        <p:txBody>
          <a:bodyPr wrap="square" lIns="0" tIns="0" rIns="0" bIns="0" rtlCol="0" anchor="t">
            <a:spAutoFit/>
          </a:bodyPr>
          <a:lstStyle/>
          <a:p>
            <a:pPr>
              <a:lnSpc>
                <a:spcPts val="805"/>
              </a:lnSpc>
            </a:pPr>
            <a:r>
              <a:rPr lang="en-US" sz="800" b="1" spc="15" dirty="0">
                <a:solidFill>
                  <a:srgbClr val="ED4C98"/>
                </a:solidFill>
                <a:latin typeface="Century Gothic" panose="020B0502020202020204" pitchFamily="34" charset="0"/>
                <a:ea typeface="Canva Sans"/>
                <a:cs typeface="Canva Sans"/>
                <a:sym typeface="Canva Sans Bold"/>
              </a:rPr>
              <a:t>EHCP Outcomes</a:t>
            </a:r>
          </a:p>
          <a:p>
            <a:pPr>
              <a:lnSpc>
                <a:spcPts val="805"/>
              </a:lnSpc>
            </a:pPr>
            <a:endParaRPr lang="en-US" sz="800" b="1" spc="15" dirty="0">
              <a:solidFill>
                <a:srgbClr val="ED4C98"/>
              </a:solidFill>
              <a:latin typeface="Century Gothic" panose="020B0502020202020204" pitchFamily="34" charset="0"/>
              <a:ea typeface="Canva Sans"/>
              <a:cs typeface="Canva Sans"/>
              <a:sym typeface="Canva Sans Bold"/>
            </a:endParaRPr>
          </a:p>
          <a:p>
            <a:pPr>
              <a:lnSpc>
                <a:spcPts val="805"/>
              </a:lnSpc>
            </a:pPr>
            <a:r>
              <a:rPr lang="en-US" sz="800" spc="15" dirty="0" smtClean="0">
                <a:latin typeface="Century Gothic" panose="020B0502020202020204" pitchFamily="34" charset="0"/>
                <a:ea typeface="Canva Sans"/>
                <a:cs typeface="Canva Sans"/>
                <a:sym typeface="Canva Sans Bold"/>
              </a:rPr>
              <a:t>Teaching and learning is aspirational, ensuring our learners reach the best possible outcome in preparation for adulthood and life beyond Mary Elliot Academy.</a:t>
            </a:r>
            <a:endParaRPr lang="en-US" sz="800" spc="15" dirty="0" smtClean="0">
              <a:solidFill>
                <a:srgbClr val="242424"/>
              </a:solidFill>
              <a:latin typeface="Century Gothic" panose="020B0502020202020204" pitchFamily="34" charset="0"/>
              <a:ea typeface="Canva Sans"/>
              <a:cs typeface="Canva Sans"/>
              <a:sym typeface="Canva Sans"/>
            </a:endParaRPr>
          </a:p>
          <a:p>
            <a:pPr>
              <a:lnSpc>
                <a:spcPts val="805"/>
              </a:lnSpc>
            </a:pPr>
            <a:endParaRPr lang="en-US" sz="800" spc="15" dirty="0">
              <a:latin typeface="Century Gothic" panose="020B0502020202020204" pitchFamily="34" charset="0"/>
              <a:ea typeface="Canva Sans"/>
              <a:cs typeface="Canva Sans"/>
              <a:sym typeface="Canva Sans Bold"/>
            </a:endParaRPr>
          </a:p>
          <a:p>
            <a:pPr>
              <a:lnSpc>
                <a:spcPts val="805"/>
              </a:lnSpc>
            </a:pPr>
            <a:r>
              <a:rPr lang="en-US" sz="800" spc="15" dirty="0">
                <a:latin typeface="Century Gothic" panose="020B0502020202020204" pitchFamily="34" charset="0"/>
                <a:ea typeface="Canva Sans"/>
                <a:cs typeface="Canva Sans"/>
                <a:sym typeface="Canva Sans Bold"/>
              </a:rPr>
              <a:t>Learning opportunities are meaningful and purposeful, with students individual EHCP outcomes at the heart of the curriculum.</a:t>
            </a:r>
          </a:p>
          <a:p>
            <a:pPr algn="l">
              <a:lnSpc>
                <a:spcPts val="831"/>
              </a:lnSpc>
              <a:spcBef>
                <a:spcPct val="0"/>
              </a:spcBef>
            </a:pPr>
            <a:endParaRPr lang="en-US" sz="639" dirty="0">
              <a:solidFill>
                <a:srgbClr val="000000"/>
              </a:solidFill>
              <a:latin typeface="Canva Sans"/>
              <a:ea typeface="Canva Sans"/>
              <a:cs typeface="Canva Sans"/>
              <a:sym typeface="Canva Sans"/>
            </a:endParaRPr>
          </a:p>
        </p:txBody>
      </p:sp>
      <p:grpSp>
        <p:nvGrpSpPr>
          <p:cNvPr id="22" name="Group 22"/>
          <p:cNvGrpSpPr/>
          <p:nvPr/>
        </p:nvGrpSpPr>
        <p:grpSpPr>
          <a:xfrm>
            <a:off x="3975353" y="1701713"/>
            <a:ext cx="749538" cy="749538"/>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B801"/>
            </a:solidFill>
          </p:spPr>
        </p:sp>
        <p:sp>
          <p:nvSpPr>
            <p:cNvPr id="24" name="TextBox 24"/>
            <p:cNvSpPr txBox="1"/>
            <p:nvPr/>
          </p:nvSpPr>
          <p:spPr>
            <a:xfrm>
              <a:off x="76200" y="66675"/>
              <a:ext cx="660400" cy="669925"/>
            </a:xfrm>
            <a:prstGeom prst="rect">
              <a:avLst/>
            </a:prstGeom>
          </p:spPr>
          <p:txBody>
            <a:bodyPr lIns="50800" tIns="50800" rIns="50800" bIns="50800" rtlCol="0" anchor="ctr"/>
            <a:lstStyle/>
            <a:p>
              <a:pPr algn="ctr">
                <a:lnSpc>
                  <a:spcPts val="1248"/>
                </a:lnSpc>
              </a:pPr>
              <a:endParaRPr/>
            </a:p>
          </p:txBody>
        </p:sp>
      </p:grpSp>
      <p:grpSp>
        <p:nvGrpSpPr>
          <p:cNvPr id="25" name="Group 25"/>
          <p:cNvGrpSpPr/>
          <p:nvPr/>
        </p:nvGrpSpPr>
        <p:grpSpPr>
          <a:xfrm>
            <a:off x="4967463" y="1679239"/>
            <a:ext cx="749538" cy="749538"/>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6A25"/>
            </a:solidFill>
          </p:spPr>
        </p:sp>
        <p:sp>
          <p:nvSpPr>
            <p:cNvPr id="27" name="TextBox 27"/>
            <p:cNvSpPr txBox="1"/>
            <p:nvPr/>
          </p:nvSpPr>
          <p:spPr>
            <a:xfrm>
              <a:off x="76200" y="66675"/>
              <a:ext cx="660400" cy="669925"/>
            </a:xfrm>
            <a:prstGeom prst="rect">
              <a:avLst/>
            </a:prstGeom>
          </p:spPr>
          <p:txBody>
            <a:bodyPr lIns="50800" tIns="50800" rIns="50800" bIns="50800" rtlCol="0" anchor="ctr"/>
            <a:lstStyle/>
            <a:p>
              <a:pPr algn="ctr">
                <a:lnSpc>
                  <a:spcPts val="1248"/>
                </a:lnSpc>
              </a:pPr>
              <a:endParaRPr/>
            </a:p>
          </p:txBody>
        </p:sp>
      </p:grpSp>
      <p:grpSp>
        <p:nvGrpSpPr>
          <p:cNvPr id="28" name="Group 28"/>
          <p:cNvGrpSpPr/>
          <p:nvPr/>
        </p:nvGrpSpPr>
        <p:grpSpPr>
          <a:xfrm>
            <a:off x="6990125" y="1680786"/>
            <a:ext cx="749538" cy="749538"/>
            <a:chOff x="13735" y="34790"/>
            <a:chExt cx="812800" cy="812800"/>
          </a:xfrm>
        </p:grpSpPr>
        <p:sp>
          <p:nvSpPr>
            <p:cNvPr id="29" name="Freeform 29"/>
            <p:cNvSpPr/>
            <p:nvPr/>
          </p:nvSpPr>
          <p:spPr>
            <a:xfrm>
              <a:off x="13735" y="3479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D4C98"/>
            </a:solidFill>
          </p:spPr>
        </p:sp>
        <p:sp>
          <p:nvSpPr>
            <p:cNvPr id="30" name="TextBox 30"/>
            <p:cNvSpPr txBox="1"/>
            <p:nvPr/>
          </p:nvSpPr>
          <p:spPr>
            <a:xfrm>
              <a:off x="76200" y="66675"/>
              <a:ext cx="660400" cy="669925"/>
            </a:xfrm>
            <a:prstGeom prst="rect">
              <a:avLst/>
            </a:prstGeom>
          </p:spPr>
          <p:txBody>
            <a:bodyPr lIns="50800" tIns="50800" rIns="50800" bIns="50800" rtlCol="0" anchor="ctr"/>
            <a:lstStyle/>
            <a:p>
              <a:pPr algn="ctr">
                <a:lnSpc>
                  <a:spcPts val="1248"/>
                </a:lnSpc>
              </a:pPr>
              <a:endParaRPr dirty="0"/>
            </a:p>
          </p:txBody>
        </p:sp>
      </p:grpSp>
      <p:grpSp>
        <p:nvGrpSpPr>
          <p:cNvPr id="34" name="Group 34"/>
          <p:cNvGrpSpPr/>
          <p:nvPr/>
        </p:nvGrpSpPr>
        <p:grpSpPr>
          <a:xfrm>
            <a:off x="5970359" y="1705861"/>
            <a:ext cx="749538" cy="749538"/>
            <a:chOff x="0" y="0"/>
            <a:chExt cx="812800" cy="812800"/>
          </a:xfrm>
        </p:grpSpPr>
        <p:sp>
          <p:nvSpPr>
            <p:cNvPr id="35" name="Freeform 3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EC"/>
            </a:solidFill>
          </p:spPr>
        </p:sp>
        <p:sp>
          <p:nvSpPr>
            <p:cNvPr id="36" name="TextBox 36"/>
            <p:cNvSpPr txBox="1"/>
            <p:nvPr/>
          </p:nvSpPr>
          <p:spPr>
            <a:xfrm>
              <a:off x="76200" y="66675"/>
              <a:ext cx="660400" cy="669925"/>
            </a:xfrm>
            <a:prstGeom prst="rect">
              <a:avLst/>
            </a:prstGeom>
          </p:spPr>
          <p:txBody>
            <a:bodyPr lIns="50800" tIns="50800" rIns="50800" bIns="50800" rtlCol="0" anchor="ctr"/>
            <a:lstStyle/>
            <a:p>
              <a:pPr algn="ctr">
                <a:lnSpc>
                  <a:spcPts val="1248"/>
                </a:lnSpc>
              </a:pPr>
              <a:endParaRPr/>
            </a:p>
          </p:txBody>
        </p:sp>
      </p:grpSp>
      <p:sp>
        <p:nvSpPr>
          <p:cNvPr id="42" name="TextBox 42"/>
          <p:cNvSpPr txBox="1"/>
          <p:nvPr/>
        </p:nvSpPr>
        <p:spPr>
          <a:xfrm>
            <a:off x="6949115" y="1898985"/>
            <a:ext cx="749538" cy="231652"/>
          </a:xfrm>
          <a:prstGeom prst="rect">
            <a:avLst/>
          </a:prstGeom>
        </p:spPr>
        <p:txBody>
          <a:bodyPr lIns="0" tIns="0" rIns="0" bIns="0" rtlCol="0" anchor="t">
            <a:spAutoFit/>
          </a:bodyPr>
          <a:lstStyle/>
          <a:p>
            <a:pPr algn="ctr">
              <a:lnSpc>
                <a:spcPts val="988"/>
              </a:lnSpc>
              <a:spcBef>
                <a:spcPct val="0"/>
              </a:spcBef>
            </a:pPr>
            <a:r>
              <a:rPr lang="en-US" sz="760" dirty="0">
                <a:solidFill>
                  <a:srgbClr val="F4F2EB"/>
                </a:solidFill>
                <a:latin typeface="More Sugar"/>
                <a:ea typeface="More Sugar"/>
                <a:cs typeface="More Sugar"/>
                <a:sym typeface="More Sugar"/>
              </a:rPr>
              <a:t>HEALTHY LIFESTYLES</a:t>
            </a:r>
          </a:p>
        </p:txBody>
      </p:sp>
      <p:grpSp>
        <p:nvGrpSpPr>
          <p:cNvPr id="43" name="Group 43"/>
          <p:cNvGrpSpPr/>
          <p:nvPr/>
        </p:nvGrpSpPr>
        <p:grpSpPr>
          <a:xfrm>
            <a:off x="2952162" y="1676585"/>
            <a:ext cx="749538" cy="749538"/>
            <a:chOff x="0" y="0"/>
            <a:chExt cx="812800" cy="812800"/>
          </a:xfrm>
        </p:grpSpPr>
        <p:sp>
          <p:nvSpPr>
            <p:cNvPr id="44" name="Freeform 4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91E8D"/>
            </a:solidFill>
          </p:spPr>
        </p:sp>
        <p:sp>
          <p:nvSpPr>
            <p:cNvPr id="45" name="TextBox 45"/>
            <p:cNvSpPr txBox="1"/>
            <p:nvPr/>
          </p:nvSpPr>
          <p:spPr>
            <a:xfrm>
              <a:off x="76200" y="66675"/>
              <a:ext cx="660400" cy="669925"/>
            </a:xfrm>
            <a:prstGeom prst="rect">
              <a:avLst/>
            </a:prstGeom>
          </p:spPr>
          <p:txBody>
            <a:bodyPr lIns="50800" tIns="50800" rIns="50800" bIns="50800" rtlCol="0" anchor="ctr"/>
            <a:lstStyle/>
            <a:p>
              <a:pPr algn="ctr">
                <a:lnSpc>
                  <a:spcPts val="1248"/>
                </a:lnSpc>
              </a:pPr>
              <a:endParaRPr/>
            </a:p>
          </p:txBody>
        </p:sp>
      </p:grpSp>
      <p:sp>
        <p:nvSpPr>
          <p:cNvPr id="47" name="TextBox 47"/>
          <p:cNvSpPr txBox="1"/>
          <p:nvPr/>
        </p:nvSpPr>
        <p:spPr>
          <a:xfrm>
            <a:off x="1080736" y="731779"/>
            <a:ext cx="1076560" cy="135130"/>
          </a:xfrm>
          <a:prstGeom prst="rect">
            <a:avLst/>
          </a:prstGeom>
        </p:spPr>
        <p:txBody>
          <a:bodyPr lIns="0" tIns="0" rIns="0" bIns="0" rtlCol="0" anchor="t">
            <a:spAutoFit/>
          </a:bodyPr>
          <a:lstStyle/>
          <a:p>
            <a:pPr algn="ctr">
              <a:lnSpc>
                <a:spcPts val="1118"/>
              </a:lnSpc>
              <a:spcBef>
                <a:spcPct val="0"/>
              </a:spcBef>
            </a:pPr>
            <a:r>
              <a:rPr lang="en-US" sz="860" dirty="0">
                <a:solidFill>
                  <a:srgbClr val="F4F2EB"/>
                </a:solidFill>
                <a:latin typeface="More Sugar"/>
                <a:ea typeface="More Sugar"/>
                <a:cs typeface="More Sugar"/>
                <a:sym typeface="More Sugar"/>
              </a:rPr>
              <a:t>IMPLEMENTATION</a:t>
            </a:r>
          </a:p>
        </p:txBody>
      </p:sp>
      <p:sp>
        <p:nvSpPr>
          <p:cNvPr id="48" name="AutoShape 48"/>
          <p:cNvSpPr/>
          <p:nvPr/>
        </p:nvSpPr>
        <p:spPr>
          <a:xfrm flipV="1">
            <a:off x="827493" y="4023293"/>
            <a:ext cx="7478307" cy="7450"/>
          </a:xfrm>
          <a:prstGeom prst="line">
            <a:avLst/>
          </a:prstGeom>
          <a:ln w="19050" cap="flat">
            <a:solidFill>
              <a:srgbClr val="000000"/>
            </a:solidFill>
            <a:prstDash val="solid"/>
            <a:headEnd type="none" w="sm" len="sm"/>
            <a:tailEnd type="none" w="sm" len="sm"/>
          </a:ln>
        </p:spPr>
      </p:sp>
      <p:grpSp>
        <p:nvGrpSpPr>
          <p:cNvPr id="49" name="Group 49"/>
          <p:cNvGrpSpPr/>
          <p:nvPr/>
        </p:nvGrpSpPr>
        <p:grpSpPr>
          <a:xfrm>
            <a:off x="2715768" y="3647913"/>
            <a:ext cx="4940960" cy="800088"/>
            <a:chOff x="0" y="0"/>
            <a:chExt cx="2482443" cy="296329"/>
          </a:xfrm>
        </p:grpSpPr>
        <p:sp>
          <p:nvSpPr>
            <p:cNvPr id="50" name="Freeform 50"/>
            <p:cNvSpPr/>
            <p:nvPr/>
          </p:nvSpPr>
          <p:spPr>
            <a:xfrm>
              <a:off x="0" y="0"/>
              <a:ext cx="2482443" cy="296329"/>
            </a:xfrm>
            <a:custGeom>
              <a:avLst/>
              <a:gdLst/>
              <a:ahLst/>
              <a:cxnLst/>
              <a:rect l="l" t="t" r="r" b="b"/>
              <a:pathLst>
                <a:path w="2482443" h="296329">
                  <a:moveTo>
                    <a:pt x="41582" y="0"/>
                  </a:moveTo>
                  <a:lnTo>
                    <a:pt x="2440861" y="0"/>
                  </a:lnTo>
                  <a:cubicBezTo>
                    <a:pt x="2451889" y="0"/>
                    <a:pt x="2462466" y="4381"/>
                    <a:pt x="2470264" y="12179"/>
                  </a:cubicBezTo>
                  <a:cubicBezTo>
                    <a:pt x="2478062" y="19977"/>
                    <a:pt x="2482443" y="30554"/>
                    <a:pt x="2482443" y="41582"/>
                  </a:cubicBezTo>
                  <a:lnTo>
                    <a:pt x="2482443" y="254746"/>
                  </a:lnTo>
                  <a:cubicBezTo>
                    <a:pt x="2482443" y="265775"/>
                    <a:pt x="2478062" y="276351"/>
                    <a:pt x="2470264" y="284150"/>
                  </a:cubicBezTo>
                  <a:cubicBezTo>
                    <a:pt x="2462466" y="291948"/>
                    <a:pt x="2451889" y="296329"/>
                    <a:pt x="2440861" y="296329"/>
                  </a:cubicBezTo>
                  <a:lnTo>
                    <a:pt x="41582" y="296329"/>
                  </a:lnTo>
                  <a:cubicBezTo>
                    <a:pt x="30554" y="296329"/>
                    <a:pt x="19977" y="291948"/>
                    <a:pt x="12179" y="284150"/>
                  </a:cubicBezTo>
                  <a:cubicBezTo>
                    <a:pt x="4381" y="276351"/>
                    <a:pt x="0" y="265775"/>
                    <a:pt x="0" y="254746"/>
                  </a:cubicBezTo>
                  <a:lnTo>
                    <a:pt x="0" y="41582"/>
                  </a:lnTo>
                  <a:cubicBezTo>
                    <a:pt x="0" y="30554"/>
                    <a:pt x="4381" y="19977"/>
                    <a:pt x="12179" y="12179"/>
                  </a:cubicBezTo>
                  <a:cubicBezTo>
                    <a:pt x="19977" y="4381"/>
                    <a:pt x="30554" y="0"/>
                    <a:pt x="41582" y="0"/>
                  </a:cubicBezTo>
                  <a:close/>
                </a:path>
              </a:pathLst>
            </a:custGeom>
            <a:solidFill>
              <a:srgbClr val="FFFFFF"/>
            </a:solidFill>
            <a:ln w="9525" cap="rnd">
              <a:solidFill>
                <a:srgbClr val="000000"/>
              </a:solidFill>
              <a:prstDash val="solid"/>
              <a:round/>
            </a:ln>
          </p:spPr>
        </p:sp>
        <p:sp>
          <p:nvSpPr>
            <p:cNvPr id="51" name="TextBox 51"/>
            <p:cNvSpPr txBox="1"/>
            <p:nvPr/>
          </p:nvSpPr>
          <p:spPr>
            <a:xfrm>
              <a:off x="0" y="-9525"/>
              <a:ext cx="2482443" cy="305854"/>
            </a:xfrm>
            <a:prstGeom prst="rect">
              <a:avLst/>
            </a:prstGeom>
          </p:spPr>
          <p:txBody>
            <a:bodyPr lIns="50800" tIns="50800" rIns="50800" bIns="50800" rtlCol="0" anchor="ctr"/>
            <a:lstStyle/>
            <a:p>
              <a:pPr algn="ctr">
                <a:lnSpc>
                  <a:spcPts val="1248"/>
                </a:lnSpc>
              </a:pPr>
              <a:endParaRPr/>
            </a:p>
          </p:txBody>
        </p:sp>
      </p:grpSp>
      <p:sp>
        <p:nvSpPr>
          <p:cNvPr id="56" name="TextBox 56"/>
          <p:cNvSpPr txBox="1"/>
          <p:nvPr/>
        </p:nvSpPr>
        <p:spPr>
          <a:xfrm>
            <a:off x="2532365" y="4574846"/>
            <a:ext cx="5339864" cy="1164538"/>
          </a:xfrm>
          <a:prstGeom prst="rect">
            <a:avLst/>
          </a:prstGeom>
        </p:spPr>
        <p:txBody>
          <a:bodyPr lIns="50800" tIns="50800" rIns="50800" bIns="50800" rtlCol="0" anchor="ctr"/>
          <a:lstStyle/>
          <a:p>
            <a:pPr algn="ctr">
              <a:lnSpc>
                <a:spcPts val="1248"/>
              </a:lnSpc>
            </a:pPr>
            <a:endParaRPr/>
          </a:p>
        </p:txBody>
      </p:sp>
      <p:grpSp>
        <p:nvGrpSpPr>
          <p:cNvPr id="58" name="Group 58"/>
          <p:cNvGrpSpPr/>
          <p:nvPr/>
        </p:nvGrpSpPr>
        <p:grpSpPr>
          <a:xfrm>
            <a:off x="2211799" y="5708988"/>
            <a:ext cx="6702597" cy="1373617"/>
            <a:chOff x="0" y="0"/>
            <a:chExt cx="2482443" cy="421786"/>
          </a:xfrm>
        </p:grpSpPr>
        <p:sp>
          <p:nvSpPr>
            <p:cNvPr id="59" name="Freeform 59"/>
            <p:cNvSpPr/>
            <p:nvPr/>
          </p:nvSpPr>
          <p:spPr>
            <a:xfrm>
              <a:off x="0" y="0"/>
              <a:ext cx="2482443" cy="421786"/>
            </a:xfrm>
            <a:custGeom>
              <a:avLst/>
              <a:gdLst/>
              <a:ahLst/>
              <a:cxnLst/>
              <a:rect l="l" t="t" r="r" b="b"/>
              <a:pathLst>
                <a:path w="2482443" h="421786">
                  <a:moveTo>
                    <a:pt x="41582" y="0"/>
                  </a:moveTo>
                  <a:lnTo>
                    <a:pt x="2440861" y="0"/>
                  </a:lnTo>
                  <a:cubicBezTo>
                    <a:pt x="2451889" y="0"/>
                    <a:pt x="2462466" y="4381"/>
                    <a:pt x="2470264" y="12179"/>
                  </a:cubicBezTo>
                  <a:cubicBezTo>
                    <a:pt x="2478062" y="19977"/>
                    <a:pt x="2482443" y="30554"/>
                    <a:pt x="2482443" y="41582"/>
                  </a:cubicBezTo>
                  <a:lnTo>
                    <a:pt x="2482443" y="380203"/>
                  </a:lnTo>
                  <a:cubicBezTo>
                    <a:pt x="2482443" y="391232"/>
                    <a:pt x="2478062" y="401808"/>
                    <a:pt x="2470264" y="409606"/>
                  </a:cubicBezTo>
                  <a:cubicBezTo>
                    <a:pt x="2462466" y="417405"/>
                    <a:pt x="2451889" y="421786"/>
                    <a:pt x="2440861" y="421786"/>
                  </a:cubicBezTo>
                  <a:lnTo>
                    <a:pt x="41582" y="421786"/>
                  </a:lnTo>
                  <a:cubicBezTo>
                    <a:pt x="30554" y="421786"/>
                    <a:pt x="19977" y="417405"/>
                    <a:pt x="12179" y="409606"/>
                  </a:cubicBezTo>
                  <a:cubicBezTo>
                    <a:pt x="4381" y="401808"/>
                    <a:pt x="0" y="391232"/>
                    <a:pt x="0" y="380203"/>
                  </a:cubicBezTo>
                  <a:lnTo>
                    <a:pt x="0" y="41582"/>
                  </a:lnTo>
                  <a:cubicBezTo>
                    <a:pt x="0" y="30554"/>
                    <a:pt x="4381" y="19977"/>
                    <a:pt x="12179" y="12179"/>
                  </a:cubicBezTo>
                  <a:cubicBezTo>
                    <a:pt x="19977" y="4381"/>
                    <a:pt x="30554" y="0"/>
                    <a:pt x="41582" y="0"/>
                  </a:cubicBezTo>
                  <a:close/>
                </a:path>
              </a:pathLst>
            </a:custGeom>
            <a:solidFill>
              <a:srgbClr val="FFFFFF"/>
            </a:solidFill>
            <a:ln w="9525" cap="rnd">
              <a:solidFill>
                <a:srgbClr val="000000"/>
              </a:solidFill>
              <a:prstDash val="solid"/>
              <a:round/>
            </a:ln>
          </p:spPr>
        </p:sp>
        <p:sp>
          <p:nvSpPr>
            <p:cNvPr id="60" name="TextBox 60"/>
            <p:cNvSpPr txBox="1"/>
            <p:nvPr/>
          </p:nvSpPr>
          <p:spPr>
            <a:xfrm>
              <a:off x="0" y="-9525"/>
              <a:ext cx="2482443" cy="431311"/>
            </a:xfrm>
            <a:prstGeom prst="rect">
              <a:avLst/>
            </a:prstGeom>
          </p:spPr>
          <p:txBody>
            <a:bodyPr lIns="50800" tIns="50800" rIns="50800" bIns="50800" rtlCol="0" anchor="ctr"/>
            <a:lstStyle/>
            <a:p>
              <a:pPr algn="ctr">
                <a:lnSpc>
                  <a:spcPts val="1248"/>
                </a:lnSpc>
              </a:pPr>
              <a:endParaRPr/>
            </a:p>
          </p:txBody>
        </p:sp>
      </p:grpSp>
      <p:grpSp>
        <p:nvGrpSpPr>
          <p:cNvPr id="62" name="Group 62"/>
          <p:cNvGrpSpPr/>
          <p:nvPr/>
        </p:nvGrpSpPr>
        <p:grpSpPr>
          <a:xfrm>
            <a:off x="931625" y="6053708"/>
            <a:ext cx="1185567" cy="657487"/>
            <a:chOff x="0" y="0"/>
            <a:chExt cx="439099" cy="243514"/>
          </a:xfrm>
        </p:grpSpPr>
        <p:sp>
          <p:nvSpPr>
            <p:cNvPr id="63" name="Freeform 63"/>
            <p:cNvSpPr/>
            <p:nvPr/>
          </p:nvSpPr>
          <p:spPr>
            <a:xfrm>
              <a:off x="0" y="0"/>
              <a:ext cx="439099" cy="243514"/>
            </a:xfrm>
            <a:custGeom>
              <a:avLst/>
              <a:gdLst/>
              <a:ahLst/>
              <a:cxnLst/>
              <a:rect l="l" t="t" r="r" b="b"/>
              <a:pathLst>
                <a:path w="439099" h="243514">
                  <a:moveTo>
                    <a:pt x="121757" y="0"/>
                  </a:moveTo>
                  <a:lnTo>
                    <a:pt x="317342" y="0"/>
                  </a:lnTo>
                  <a:cubicBezTo>
                    <a:pt x="384586" y="0"/>
                    <a:pt x="439099" y="54512"/>
                    <a:pt x="439099" y="121757"/>
                  </a:cubicBezTo>
                  <a:lnTo>
                    <a:pt x="439099" y="121757"/>
                  </a:lnTo>
                  <a:cubicBezTo>
                    <a:pt x="439099" y="154049"/>
                    <a:pt x="426271" y="185018"/>
                    <a:pt x="403437" y="207852"/>
                  </a:cubicBezTo>
                  <a:cubicBezTo>
                    <a:pt x="380603" y="230686"/>
                    <a:pt x="349634" y="243514"/>
                    <a:pt x="317342" y="243514"/>
                  </a:cubicBezTo>
                  <a:lnTo>
                    <a:pt x="121757" y="243514"/>
                  </a:lnTo>
                  <a:cubicBezTo>
                    <a:pt x="54512" y="243514"/>
                    <a:pt x="0" y="189001"/>
                    <a:pt x="0" y="121757"/>
                  </a:cubicBezTo>
                  <a:lnTo>
                    <a:pt x="0" y="121757"/>
                  </a:lnTo>
                  <a:cubicBezTo>
                    <a:pt x="0" y="54512"/>
                    <a:pt x="54512" y="0"/>
                    <a:pt x="121757" y="0"/>
                  </a:cubicBezTo>
                  <a:close/>
                </a:path>
              </a:pathLst>
            </a:custGeom>
            <a:solidFill>
              <a:srgbClr val="591E8D"/>
            </a:solidFill>
            <a:ln w="19050" cap="rnd">
              <a:solidFill>
                <a:srgbClr val="000000"/>
              </a:solidFill>
              <a:prstDash val="solid"/>
              <a:round/>
            </a:ln>
          </p:spPr>
        </p:sp>
        <p:sp>
          <p:nvSpPr>
            <p:cNvPr id="64" name="TextBox 64"/>
            <p:cNvSpPr txBox="1"/>
            <p:nvPr/>
          </p:nvSpPr>
          <p:spPr>
            <a:xfrm>
              <a:off x="0" y="-9525"/>
              <a:ext cx="439099" cy="253039"/>
            </a:xfrm>
            <a:prstGeom prst="rect">
              <a:avLst/>
            </a:prstGeom>
          </p:spPr>
          <p:txBody>
            <a:bodyPr lIns="50800" tIns="50800" rIns="50800" bIns="50800" rtlCol="0" anchor="ctr"/>
            <a:lstStyle/>
            <a:p>
              <a:pPr algn="ctr">
                <a:lnSpc>
                  <a:spcPts val="1248"/>
                </a:lnSpc>
              </a:pPr>
              <a:endParaRPr/>
            </a:p>
          </p:txBody>
        </p:sp>
      </p:grpSp>
      <p:sp>
        <p:nvSpPr>
          <p:cNvPr id="65" name="TextBox 65"/>
          <p:cNvSpPr txBox="1"/>
          <p:nvPr/>
        </p:nvSpPr>
        <p:spPr>
          <a:xfrm>
            <a:off x="986128" y="6304242"/>
            <a:ext cx="1076560" cy="135130"/>
          </a:xfrm>
          <a:prstGeom prst="rect">
            <a:avLst/>
          </a:prstGeom>
        </p:spPr>
        <p:txBody>
          <a:bodyPr lIns="0" tIns="0" rIns="0" bIns="0" rtlCol="0" anchor="t">
            <a:spAutoFit/>
          </a:bodyPr>
          <a:lstStyle/>
          <a:p>
            <a:pPr algn="ctr">
              <a:lnSpc>
                <a:spcPts val="1118"/>
              </a:lnSpc>
              <a:spcBef>
                <a:spcPct val="0"/>
              </a:spcBef>
            </a:pPr>
            <a:r>
              <a:rPr lang="en-US" sz="860">
                <a:solidFill>
                  <a:srgbClr val="F4F2EB"/>
                </a:solidFill>
                <a:latin typeface="More Sugar"/>
                <a:ea typeface="More Sugar"/>
                <a:cs typeface="More Sugar"/>
                <a:sym typeface="More Sugar"/>
              </a:rPr>
              <a:t>IMPACT</a:t>
            </a:r>
          </a:p>
        </p:txBody>
      </p:sp>
      <p:grpSp>
        <p:nvGrpSpPr>
          <p:cNvPr id="66" name="Group 13"/>
          <p:cNvGrpSpPr/>
          <p:nvPr/>
        </p:nvGrpSpPr>
        <p:grpSpPr>
          <a:xfrm>
            <a:off x="1143587" y="511011"/>
            <a:ext cx="1028588" cy="492980"/>
            <a:chOff x="0" y="0"/>
            <a:chExt cx="624117" cy="299126"/>
          </a:xfrm>
        </p:grpSpPr>
        <p:sp>
          <p:nvSpPr>
            <p:cNvPr id="67"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68" name="TextBox 1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69" name="Rectangle 68"/>
          <p:cNvSpPr/>
          <p:nvPr/>
        </p:nvSpPr>
        <p:spPr>
          <a:xfrm>
            <a:off x="1313765" y="572025"/>
            <a:ext cx="748923" cy="351378"/>
          </a:xfrm>
          <a:prstGeom prst="rect">
            <a:avLst/>
          </a:prstGeom>
        </p:spPr>
        <p:txBody>
          <a:bodyPr wrap="none">
            <a:spAutoFit/>
          </a:bodyPr>
          <a:lstStyle/>
          <a:p>
            <a:pPr algn="ctr">
              <a:lnSpc>
                <a:spcPts val="1016"/>
              </a:lnSpc>
            </a:pPr>
            <a:r>
              <a:rPr lang="en-US" sz="900" dirty="0">
                <a:solidFill>
                  <a:srgbClr val="F4F2EB"/>
                </a:solidFill>
                <a:latin typeface="More Sugar"/>
                <a:ea typeface="More Sugar"/>
                <a:cs typeface="More Sugar"/>
                <a:sym typeface="More Sugar"/>
              </a:rPr>
              <a:t>LINKS TO </a:t>
            </a:r>
            <a:endParaRPr lang="en-US" sz="900" dirty="0" smtClean="0">
              <a:solidFill>
                <a:srgbClr val="F4F2EB"/>
              </a:solidFill>
              <a:latin typeface="More Sugar"/>
              <a:ea typeface="More Sugar"/>
              <a:cs typeface="More Sugar"/>
              <a:sym typeface="More Sugar"/>
            </a:endParaRPr>
          </a:p>
          <a:p>
            <a:pPr algn="ctr">
              <a:lnSpc>
                <a:spcPts val="1016"/>
              </a:lnSpc>
            </a:pPr>
            <a:r>
              <a:rPr lang="en-US" sz="900" dirty="0" smtClean="0">
                <a:solidFill>
                  <a:srgbClr val="F4F2EB"/>
                </a:solidFill>
                <a:latin typeface="More Sugar"/>
                <a:ea typeface="More Sugar"/>
                <a:cs typeface="More Sugar"/>
                <a:sym typeface="More Sugar"/>
              </a:rPr>
              <a:t>EHCP’S </a:t>
            </a:r>
            <a:endParaRPr lang="en-US" sz="900" dirty="0">
              <a:solidFill>
                <a:srgbClr val="F4F2EB"/>
              </a:solidFill>
              <a:latin typeface="More Sugar"/>
              <a:ea typeface="More Sugar"/>
              <a:cs typeface="More Sugar"/>
              <a:sym typeface="More Sugar"/>
            </a:endParaRPr>
          </a:p>
        </p:txBody>
      </p:sp>
      <p:sp>
        <p:nvSpPr>
          <p:cNvPr id="70" name="Freeform 7"/>
          <p:cNvSpPr/>
          <p:nvPr/>
        </p:nvSpPr>
        <p:spPr>
          <a:xfrm>
            <a:off x="986128" y="1794038"/>
            <a:ext cx="1196553" cy="492980"/>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71" name="TextBox 42"/>
          <p:cNvSpPr txBox="1"/>
          <p:nvPr/>
        </p:nvSpPr>
        <p:spPr>
          <a:xfrm>
            <a:off x="8098094" y="1944429"/>
            <a:ext cx="638987" cy="256480"/>
          </a:xfrm>
          <a:prstGeom prst="rect">
            <a:avLst/>
          </a:prstGeom>
        </p:spPr>
        <p:txBody>
          <a:bodyPr wrap="square" lIns="0" tIns="0" rIns="0" bIns="0" rtlCol="0" anchor="t">
            <a:spAutoFit/>
          </a:bodyPr>
          <a:lstStyle/>
          <a:p>
            <a:pPr algn="ctr">
              <a:lnSpc>
                <a:spcPts val="988"/>
              </a:lnSpc>
              <a:spcBef>
                <a:spcPct val="0"/>
              </a:spcBef>
            </a:pPr>
            <a:r>
              <a:rPr lang="en-US" sz="760" dirty="0" smtClean="0">
                <a:solidFill>
                  <a:srgbClr val="F4F2EB"/>
                </a:solidFill>
                <a:latin typeface="More Sugar"/>
                <a:ea typeface="More Sugar"/>
                <a:cs typeface="More Sugar"/>
                <a:sym typeface="More Sugar"/>
              </a:rPr>
              <a:t>THE WORLD I LOVE IN</a:t>
            </a:r>
            <a:endParaRPr lang="en-US" sz="760" dirty="0">
              <a:solidFill>
                <a:srgbClr val="F4F2EB"/>
              </a:solidFill>
              <a:latin typeface="More Sugar"/>
              <a:ea typeface="More Sugar"/>
              <a:cs typeface="More Sugar"/>
              <a:sym typeface="More Sugar"/>
            </a:endParaRPr>
          </a:p>
        </p:txBody>
      </p:sp>
      <p:sp>
        <p:nvSpPr>
          <p:cNvPr id="72" name="TextBox 42"/>
          <p:cNvSpPr txBox="1"/>
          <p:nvPr/>
        </p:nvSpPr>
        <p:spPr>
          <a:xfrm>
            <a:off x="3968256" y="1891688"/>
            <a:ext cx="749538" cy="384721"/>
          </a:xfrm>
          <a:prstGeom prst="rect">
            <a:avLst/>
          </a:prstGeom>
        </p:spPr>
        <p:txBody>
          <a:bodyPr lIns="0" tIns="0" rIns="0" bIns="0" rtlCol="0" anchor="t">
            <a:spAutoFit/>
          </a:bodyPr>
          <a:lstStyle/>
          <a:p>
            <a:pPr algn="ctr">
              <a:lnSpc>
                <a:spcPts val="988"/>
              </a:lnSpc>
              <a:spcBef>
                <a:spcPct val="0"/>
              </a:spcBef>
            </a:pPr>
            <a:r>
              <a:rPr lang="en-US" sz="760" dirty="0" smtClean="0">
                <a:solidFill>
                  <a:srgbClr val="F4F2EB"/>
                </a:solidFill>
                <a:latin typeface="More Sugar"/>
                <a:ea typeface="More Sugar"/>
                <a:cs typeface="More Sugar"/>
                <a:sym typeface="More Sugar"/>
              </a:rPr>
              <a:t>SELF_CARE&lt; SUPPORT &amp; SAFETY</a:t>
            </a:r>
            <a:endParaRPr lang="en-US" sz="760" dirty="0">
              <a:solidFill>
                <a:srgbClr val="F4F2EB"/>
              </a:solidFill>
              <a:latin typeface="More Sugar"/>
              <a:ea typeface="More Sugar"/>
              <a:cs typeface="More Sugar"/>
              <a:sym typeface="More Sugar"/>
            </a:endParaRPr>
          </a:p>
        </p:txBody>
      </p:sp>
      <p:sp>
        <p:nvSpPr>
          <p:cNvPr id="73" name="TextBox 42"/>
          <p:cNvSpPr txBox="1"/>
          <p:nvPr/>
        </p:nvSpPr>
        <p:spPr>
          <a:xfrm>
            <a:off x="4978020" y="1916579"/>
            <a:ext cx="749538" cy="252377"/>
          </a:xfrm>
          <a:prstGeom prst="rect">
            <a:avLst/>
          </a:prstGeom>
        </p:spPr>
        <p:txBody>
          <a:bodyPr lIns="0" tIns="0" rIns="0" bIns="0" rtlCol="0" anchor="t">
            <a:spAutoFit/>
          </a:bodyPr>
          <a:lstStyle/>
          <a:p>
            <a:pPr algn="ctr">
              <a:lnSpc>
                <a:spcPts val="988"/>
              </a:lnSpc>
              <a:spcBef>
                <a:spcPct val="0"/>
              </a:spcBef>
            </a:pPr>
            <a:r>
              <a:rPr lang="en-US" sz="760" dirty="0" smtClean="0">
                <a:solidFill>
                  <a:srgbClr val="F4F2EB"/>
                </a:solidFill>
                <a:latin typeface="More Sugar"/>
                <a:ea typeface="More Sugar"/>
                <a:cs typeface="More Sugar"/>
                <a:sym typeface="More Sugar"/>
              </a:rPr>
              <a:t>MANAGING FEELINGS</a:t>
            </a:r>
            <a:endParaRPr lang="en-US" sz="760" dirty="0">
              <a:solidFill>
                <a:srgbClr val="F4F2EB"/>
              </a:solidFill>
              <a:latin typeface="More Sugar"/>
              <a:ea typeface="More Sugar"/>
              <a:cs typeface="More Sugar"/>
              <a:sym typeface="More Sugar"/>
            </a:endParaRPr>
          </a:p>
        </p:txBody>
      </p:sp>
      <p:sp>
        <p:nvSpPr>
          <p:cNvPr id="74" name="TextBox 42"/>
          <p:cNvSpPr txBox="1"/>
          <p:nvPr/>
        </p:nvSpPr>
        <p:spPr>
          <a:xfrm>
            <a:off x="7406315" y="2356185"/>
            <a:ext cx="749538" cy="231652"/>
          </a:xfrm>
          <a:prstGeom prst="rect">
            <a:avLst/>
          </a:prstGeom>
        </p:spPr>
        <p:txBody>
          <a:bodyPr lIns="0" tIns="0" rIns="0" bIns="0" rtlCol="0" anchor="t">
            <a:spAutoFit/>
          </a:bodyPr>
          <a:lstStyle/>
          <a:p>
            <a:pPr algn="ctr">
              <a:lnSpc>
                <a:spcPts val="988"/>
              </a:lnSpc>
              <a:spcBef>
                <a:spcPct val="0"/>
              </a:spcBef>
            </a:pPr>
            <a:r>
              <a:rPr lang="en-US" sz="760" dirty="0">
                <a:solidFill>
                  <a:srgbClr val="F4F2EB"/>
                </a:solidFill>
                <a:latin typeface="More Sugar"/>
                <a:ea typeface="More Sugar"/>
                <a:cs typeface="More Sugar"/>
                <a:sym typeface="More Sugar"/>
              </a:rPr>
              <a:t>HEALTHY LIFESTYLES</a:t>
            </a:r>
          </a:p>
        </p:txBody>
      </p:sp>
      <p:sp>
        <p:nvSpPr>
          <p:cNvPr id="75" name="TextBox 42"/>
          <p:cNvSpPr txBox="1"/>
          <p:nvPr/>
        </p:nvSpPr>
        <p:spPr>
          <a:xfrm>
            <a:off x="5965047" y="1902331"/>
            <a:ext cx="749538" cy="378373"/>
          </a:xfrm>
          <a:prstGeom prst="rect">
            <a:avLst/>
          </a:prstGeom>
        </p:spPr>
        <p:txBody>
          <a:bodyPr lIns="0" tIns="0" rIns="0" bIns="0" rtlCol="0" anchor="t">
            <a:spAutoFit/>
          </a:bodyPr>
          <a:lstStyle/>
          <a:p>
            <a:pPr algn="ctr">
              <a:lnSpc>
                <a:spcPts val="988"/>
              </a:lnSpc>
              <a:spcBef>
                <a:spcPct val="0"/>
              </a:spcBef>
            </a:pPr>
            <a:r>
              <a:rPr lang="en-US" sz="700" dirty="0" smtClean="0">
                <a:solidFill>
                  <a:srgbClr val="F4F2EB"/>
                </a:solidFill>
                <a:latin typeface="More Sugar"/>
                <a:ea typeface="More Sugar"/>
                <a:cs typeface="More Sugar"/>
                <a:sym typeface="More Sugar"/>
              </a:rPr>
              <a:t>RELATIONSHIPS </a:t>
            </a:r>
          </a:p>
          <a:p>
            <a:pPr algn="ctr">
              <a:lnSpc>
                <a:spcPts val="988"/>
              </a:lnSpc>
              <a:spcBef>
                <a:spcPct val="0"/>
              </a:spcBef>
            </a:pPr>
            <a:r>
              <a:rPr lang="en-US" sz="700" dirty="0" smtClean="0">
                <a:solidFill>
                  <a:srgbClr val="F4F2EB"/>
                </a:solidFill>
                <a:latin typeface="More Sugar"/>
                <a:ea typeface="More Sugar"/>
                <a:cs typeface="More Sugar"/>
                <a:sym typeface="More Sugar"/>
              </a:rPr>
              <a:t>CHANGING &amp; GROWING</a:t>
            </a:r>
            <a:endParaRPr lang="en-US" sz="700" dirty="0">
              <a:solidFill>
                <a:srgbClr val="F4F2EB"/>
              </a:solidFill>
              <a:latin typeface="More Sugar"/>
              <a:ea typeface="More Sugar"/>
              <a:cs typeface="More Sugar"/>
              <a:sym typeface="More Sugar"/>
            </a:endParaRPr>
          </a:p>
        </p:txBody>
      </p:sp>
      <p:sp>
        <p:nvSpPr>
          <p:cNvPr id="76" name="TextBox 42"/>
          <p:cNvSpPr txBox="1"/>
          <p:nvPr/>
        </p:nvSpPr>
        <p:spPr>
          <a:xfrm>
            <a:off x="2930743" y="1922509"/>
            <a:ext cx="749538" cy="257506"/>
          </a:xfrm>
          <a:prstGeom prst="rect">
            <a:avLst/>
          </a:prstGeom>
        </p:spPr>
        <p:txBody>
          <a:bodyPr lIns="0" tIns="0" rIns="0" bIns="0" rtlCol="0" anchor="t">
            <a:spAutoFit/>
          </a:bodyPr>
          <a:lstStyle/>
          <a:p>
            <a:pPr algn="ctr">
              <a:lnSpc>
                <a:spcPts val="988"/>
              </a:lnSpc>
              <a:spcBef>
                <a:spcPct val="0"/>
              </a:spcBef>
            </a:pPr>
            <a:r>
              <a:rPr lang="en-US" sz="900" dirty="0" smtClean="0">
                <a:solidFill>
                  <a:srgbClr val="F4F2EB"/>
                </a:solidFill>
                <a:latin typeface="More Sugar"/>
                <a:ea typeface="More Sugar"/>
                <a:cs typeface="More Sugar"/>
                <a:sym typeface="More Sugar"/>
              </a:rPr>
              <a:t>SELF AWRENESS</a:t>
            </a:r>
            <a:endParaRPr lang="en-US" sz="900" dirty="0">
              <a:solidFill>
                <a:srgbClr val="F4F2EB"/>
              </a:solidFill>
              <a:latin typeface="More Sugar"/>
              <a:ea typeface="More Sugar"/>
              <a:cs typeface="More Sugar"/>
              <a:sym typeface="More Sugar"/>
            </a:endParaRPr>
          </a:p>
        </p:txBody>
      </p:sp>
      <p:sp>
        <p:nvSpPr>
          <p:cNvPr id="79" name="Rectangle 78"/>
          <p:cNvSpPr/>
          <p:nvPr/>
        </p:nvSpPr>
        <p:spPr>
          <a:xfrm>
            <a:off x="1042969" y="1915106"/>
            <a:ext cx="1050288" cy="220573"/>
          </a:xfrm>
          <a:prstGeom prst="rect">
            <a:avLst/>
          </a:prstGeom>
        </p:spPr>
        <p:txBody>
          <a:bodyPr wrap="none">
            <a:spAutoFit/>
          </a:bodyPr>
          <a:lstStyle/>
          <a:p>
            <a:pPr algn="ctr">
              <a:lnSpc>
                <a:spcPts val="1016"/>
              </a:lnSpc>
            </a:pPr>
            <a:r>
              <a:rPr lang="en-US" sz="900" dirty="0" smtClean="0">
                <a:solidFill>
                  <a:srgbClr val="F4F2EB"/>
                </a:solidFill>
                <a:latin typeface="More Sugar"/>
                <a:ea typeface="More Sugar"/>
                <a:cs typeface="More Sugar"/>
                <a:sym typeface="More Sugar"/>
              </a:rPr>
              <a:t>SIX KEY AREAS</a:t>
            </a:r>
            <a:endParaRPr lang="en-US" sz="900" dirty="0">
              <a:solidFill>
                <a:srgbClr val="F4F2EB"/>
              </a:solidFill>
              <a:latin typeface="More Sugar"/>
              <a:ea typeface="More Sugar"/>
              <a:cs typeface="More Sugar"/>
              <a:sym typeface="More Sugar"/>
            </a:endParaRPr>
          </a:p>
        </p:txBody>
      </p:sp>
      <p:grpSp>
        <p:nvGrpSpPr>
          <p:cNvPr id="80" name="Group 79"/>
          <p:cNvGrpSpPr/>
          <p:nvPr/>
        </p:nvGrpSpPr>
        <p:grpSpPr>
          <a:xfrm>
            <a:off x="5465194" y="430381"/>
            <a:ext cx="3165067" cy="863869"/>
            <a:chOff x="2594129" y="828996"/>
            <a:chExt cx="4484547" cy="1396597"/>
          </a:xfrm>
        </p:grpSpPr>
        <p:pic>
          <p:nvPicPr>
            <p:cNvPr id="81" name="Picture 80"/>
            <p:cNvPicPr>
              <a:picLocks noChangeAspect="1"/>
            </p:cNvPicPr>
            <p:nvPr/>
          </p:nvPicPr>
          <p:blipFill rotWithShape="1">
            <a:blip r:embed="rId2"/>
            <a:srcRect b="75318"/>
            <a:stretch/>
          </p:blipFill>
          <p:spPr>
            <a:xfrm>
              <a:off x="2594129" y="828996"/>
              <a:ext cx="1201016" cy="1304604"/>
            </a:xfrm>
            <a:prstGeom prst="rect">
              <a:avLst/>
            </a:prstGeom>
          </p:spPr>
        </p:pic>
        <p:pic>
          <p:nvPicPr>
            <p:cNvPr id="82" name="Picture 81"/>
            <p:cNvPicPr>
              <a:picLocks noChangeAspect="1"/>
            </p:cNvPicPr>
            <p:nvPr/>
          </p:nvPicPr>
          <p:blipFill rotWithShape="1">
            <a:blip r:embed="rId2"/>
            <a:srcRect t="25492" b="50012"/>
            <a:stretch/>
          </p:blipFill>
          <p:spPr>
            <a:xfrm>
              <a:off x="3701919" y="859711"/>
              <a:ext cx="1201016" cy="1294785"/>
            </a:xfrm>
            <a:prstGeom prst="rect">
              <a:avLst/>
            </a:prstGeom>
          </p:spPr>
        </p:pic>
        <p:pic>
          <p:nvPicPr>
            <p:cNvPr id="83" name="Picture 82"/>
            <p:cNvPicPr>
              <a:picLocks noChangeAspect="1"/>
            </p:cNvPicPr>
            <p:nvPr/>
          </p:nvPicPr>
          <p:blipFill rotWithShape="1">
            <a:blip r:embed="rId2"/>
            <a:srcRect t="74640"/>
            <a:stretch/>
          </p:blipFill>
          <p:spPr>
            <a:xfrm>
              <a:off x="4779980" y="885076"/>
              <a:ext cx="1201016" cy="1340517"/>
            </a:xfrm>
            <a:prstGeom prst="rect">
              <a:avLst/>
            </a:prstGeom>
          </p:spPr>
        </p:pic>
        <p:pic>
          <p:nvPicPr>
            <p:cNvPr id="84" name="Picture 83"/>
            <p:cNvPicPr>
              <a:picLocks noChangeAspect="1"/>
            </p:cNvPicPr>
            <p:nvPr/>
          </p:nvPicPr>
          <p:blipFill rotWithShape="1">
            <a:blip r:embed="rId2"/>
            <a:srcRect t="49751" b="25492"/>
            <a:stretch/>
          </p:blipFill>
          <p:spPr>
            <a:xfrm>
              <a:off x="5877660" y="873606"/>
              <a:ext cx="1201016" cy="1308576"/>
            </a:xfrm>
            <a:prstGeom prst="rect">
              <a:avLst/>
            </a:prstGeom>
          </p:spPr>
        </p:pic>
      </p:grpSp>
      <p:grpSp>
        <p:nvGrpSpPr>
          <p:cNvPr id="85" name="Group 54"/>
          <p:cNvGrpSpPr/>
          <p:nvPr/>
        </p:nvGrpSpPr>
        <p:grpSpPr>
          <a:xfrm>
            <a:off x="1011312" y="2737379"/>
            <a:ext cx="1028588" cy="562358"/>
            <a:chOff x="0" y="0"/>
            <a:chExt cx="1371450" cy="660821"/>
          </a:xfrm>
        </p:grpSpPr>
        <p:grpSp>
          <p:nvGrpSpPr>
            <p:cNvPr id="86" name="Group 55"/>
            <p:cNvGrpSpPr/>
            <p:nvPr/>
          </p:nvGrpSpPr>
          <p:grpSpPr>
            <a:xfrm>
              <a:off x="0" y="0"/>
              <a:ext cx="1371450" cy="657307"/>
              <a:chOff x="0" y="0"/>
              <a:chExt cx="624117" cy="299126"/>
            </a:xfrm>
          </p:grpSpPr>
          <p:sp>
            <p:nvSpPr>
              <p:cNvPr id="88" name="Freeform 56"/>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89" name="TextBox 57"/>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7" name="TextBox 58"/>
            <p:cNvSpPr txBox="1"/>
            <p:nvPr/>
          </p:nvSpPr>
          <p:spPr>
            <a:xfrm>
              <a:off x="15409" y="80993"/>
              <a:ext cx="1305777" cy="579828"/>
            </a:xfrm>
            <a:prstGeom prst="rect">
              <a:avLst/>
            </a:prstGeom>
          </p:spPr>
          <p:txBody>
            <a:bodyPr lIns="0" tIns="0" rIns="0" bIns="0" rtlCol="0" anchor="t">
              <a:spAutoFit/>
            </a:bodyPr>
            <a:lstStyle/>
            <a:p>
              <a:pPr algn="ctr">
                <a:lnSpc>
                  <a:spcPts val="1131"/>
                </a:lnSpc>
              </a:pPr>
              <a:r>
                <a:rPr lang="en-US" sz="983" dirty="0">
                  <a:solidFill>
                    <a:srgbClr val="F4F2EB"/>
                  </a:solidFill>
                  <a:latin typeface="More Sugar"/>
                  <a:ea typeface="More Sugar"/>
                  <a:cs typeface="More Sugar"/>
                  <a:sym typeface="More Sugar"/>
                </a:rPr>
                <a:t>CROSS CURRICULAR LINKS </a:t>
              </a:r>
            </a:p>
          </p:txBody>
        </p:sp>
      </p:grpSp>
      <p:sp>
        <p:nvSpPr>
          <p:cNvPr id="90" name="Rectangle 89"/>
          <p:cNvSpPr/>
          <p:nvPr/>
        </p:nvSpPr>
        <p:spPr>
          <a:xfrm>
            <a:off x="2381076" y="2753594"/>
            <a:ext cx="4876800" cy="553998"/>
          </a:xfrm>
          <a:prstGeom prst="rect">
            <a:avLst/>
          </a:prstGeom>
        </p:spPr>
        <p:txBody>
          <a:bodyPr>
            <a:spAutoFit/>
          </a:bodyPr>
          <a:lstStyle/>
          <a:p>
            <a:pPr>
              <a:lnSpc>
                <a:spcPts val="916"/>
              </a:lnSpc>
            </a:pPr>
            <a:r>
              <a:rPr lang="en-US" sz="800" spc="18" dirty="0" smtClean="0">
                <a:solidFill>
                  <a:srgbClr val="000000"/>
                </a:solidFill>
                <a:latin typeface="Century Gothic" panose="020B0502020202020204" pitchFamily="34" charset="0"/>
                <a:ea typeface="Canva Sans"/>
                <a:cs typeface="Canva Sans"/>
                <a:sym typeface="Canva Sans"/>
              </a:rPr>
              <a:t>Understanding the World</a:t>
            </a:r>
          </a:p>
          <a:p>
            <a:pPr>
              <a:lnSpc>
                <a:spcPts val="916"/>
              </a:lnSpc>
            </a:pPr>
            <a:r>
              <a:rPr lang="en-US" sz="800" spc="18" dirty="0" smtClean="0">
                <a:solidFill>
                  <a:srgbClr val="000000"/>
                </a:solidFill>
                <a:latin typeface="Century Gothic" panose="020B0502020202020204" pitchFamily="34" charset="0"/>
                <a:ea typeface="Canva Sans"/>
                <a:cs typeface="Canva Sans"/>
                <a:sym typeface="Canva Sans"/>
              </a:rPr>
              <a:t>Independence and Community </a:t>
            </a:r>
          </a:p>
          <a:p>
            <a:pPr>
              <a:lnSpc>
                <a:spcPts val="916"/>
              </a:lnSpc>
            </a:pPr>
            <a:r>
              <a:rPr lang="en-US" sz="800" spc="18" dirty="0" smtClean="0">
                <a:solidFill>
                  <a:srgbClr val="000000"/>
                </a:solidFill>
                <a:latin typeface="Century Gothic" panose="020B0502020202020204" pitchFamily="34" charset="0"/>
                <a:ea typeface="Canva Sans"/>
                <a:cs typeface="Canva Sans"/>
                <a:sym typeface="Canva Sans"/>
              </a:rPr>
              <a:t>Food Technology</a:t>
            </a:r>
          </a:p>
          <a:p>
            <a:pPr>
              <a:lnSpc>
                <a:spcPts val="916"/>
              </a:lnSpc>
            </a:pPr>
            <a:r>
              <a:rPr lang="en-US" sz="800" spc="18" dirty="0" smtClean="0">
                <a:solidFill>
                  <a:srgbClr val="000000"/>
                </a:solidFill>
                <a:latin typeface="Century Gothic" panose="020B0502020202020204" pitchFamily="34" charset="0"/>
                <a:ea typeface="Canva Sans"/>
                <a:cs typeface="Canva Sans"/>
                <a:sym typeface="Canva Sans"/>
              </a:rPr>
              <a:t>Computing</a:t>
            </a:r>
            <a:endParaRPr lang="en-US" sz="800" spc="18" dirty="0">
              <a:solidFill>
                <a:srgbClr val="000000"/>
              </a:solidFill>
              <a:latin typeface="Century Gothic" panose="020B0502020202020204" pitchFamily="34" charset="0"/>
              <a:ea typeface="Canva Sans"/>
              <a:cs typeface="Canva Sans"/>
              <a:sym typeface="Canva Sans"/>
            </a:endParaRPr>
          </a:p>
        </p:txBody>
      </p:sp>
      <p:sp>
        <p:nvSpPr>
          <p:cNvPr id="91" name="Freeform 17"/>
          <p:cNvSpPr/>
          <p:nvPr/>
        </p:nvSpPr>
        <p:spPr>
          <a:xfrm>
            <a:off x="938638" y="3771180"/>
            <a:ext cx="1366912" cy="492980"/>
          </a:xfrm>
          <a:custGeom>
            <a:avLst/>
            <a:gdLst/>
            <a:ahLst/>
            <a:cxnLst/>
            <a:rect l="l" t="t" r="r" b="b"/>
            <a:pathLst>
              <a:path w="829402" h="299126">
                <a:moveTo>
                  <a:pt x="141595" y="0"/>
                </a:moveTo>
                <a:lnTo>
                  <a:pt x="687807" y="0"/>
                </a:lnTo>
                <a:cubicBezTo>
                  <a:pt x="725360" y="0"/>
                  <a:pt x="761375" y="14918"/>
                  <a:pt x="787930" y="41472"/>
                </a:cubicBezTo>
                <a:cubicBezTo>
                  <a:pt x="814484" y="68026"/>
                  <a:pt x="829402" y="104042"/>
                  <a:pt x="829402" y="141595"/>
                </a:cubicBezTo>
                <a:lnTo>
                  <a:pt x="829402" y="157531"/>
                </a:lnTo>
                <a:cubicBezTo>
                  <a:pt x="829402" y="235732"/>
                  <a:pt x="766008" y="299126"/>
                  <a:pt x="687807" y="299126"/>
                </a:cubicBezTo>
                <a:lnTo>
                  <a:pt x="141595" y="299126"/>
                </a:lnTo>
                <a:cubicBezTo>
                  <a:pt x="104042" y="299126"/>
                  <a:pt x="68026" y="284208"/>
                  <a:pt x="41472" y="257654"/>
                </a:cubicBezTo>
                <a:cubicBezTo>
                  <a:pt x="14918" y="231099"/>
                  <a:pt x="0" y="195084"/>
                  <a:pt x="0" y="157531"/>
                </a:cubicBezTo>
                <a:lnTo>
                  <a:pt x="0" y="141595"/>
                </a:lnTo>
                <a:cubicBezTo>
                  <a:pt x="0" y="63394"/>
                  <a:pt x="63394" y="0"/>
                  <a:pt x="141595" y="0"/>
                </a:cubicBezTo>
                <a:close/>
              </a:path>
            </a:pathLst>
          </a:custGeom>
          <a:solidFill>
            <a:srgbClr val="591E8D"/>
          </a:solidFill>
          <a:ln w="19050" cap="rnd">
            <a:solidFill>
              <a:srgbClr val="000000"/>
            </a:solidFill>
            <a:prstDash val="solid"/>
            <a:round/>
          </a:ln>
        </p:spPr>
      </p:sp>
      <p:sp>
        <p:nvSpPr>
          <p:cNvPr id="92" name="TextBox 60"/>
          <p:cNvSpPr txBox="1"/>
          <p:nvPr/>
        </p:nvSpPr>
        <p:spPr>
          <a:xfrm>
            <a:off x="999076" y="3841665"/>
            <a:ext cx="1210417" cy="291996"/>
          </a:xfrm>
          <a:prstGeom prst="rect">
            <a:avLst/>
          </a:prstGeom>
        </p:spPr>
        <p:txBody>
          <a:bodyPr lIns="0" tIns="0" rIns="0" bIns="0" rtlCol="0" anchor="t">
            <a:spAutoFit/>
          </a:bodyPr>
          <a:lstStyle/>
          <a:p>
            <a:pPr algn="ctr">
              <a:lnSpc>
                <a:spcPts val="1131"/>
              </a:lnSpc>
            </a:pPr>
            <a:r>
              <a:rPr lang="en-US" sz="983" dirty="0">
                <a:solidFill>
                  <a:srgbClr val="F4F2EB"/>
                </a:solidFill>
                <a:latin typeface="More Sugar"/>
                <a:ea typeface="More Sugar"/>
                <a:cs typeface="More Sugar"/>
                <a:sym typeface="More Sugar"/>
              </a:rPr>
              <a:t>TOTAL COMMUNICATION </a:t>
            </a:r>
          </a:p>
        </p:txBody>
      </p:sp>
      <p:sp>
        <p:nvSpPr>
          <p:cNvPr id="93" name="Rectangle 92"/>
          <p:cNvSpPr/>
          <p:nvPr/>
        </p:nvSpPr>
        <p:spPr>
          <a:xfrm>
            <a:off x="2734595" y="3727408"/>
            <a:ext cx="4876800" cy="605294"/>
          </a:xfrm>
          <a:prstGeom prst="rect">
            <a:avLst/>
          </a:prstGeom>
        </p:spPr>
        <p:txBody>
          <a:bodyPr>
            <a:spAutoFit/>
          </a:bodyPr>
          <a:lstStyle/>
          <a:p>
            <a:pPr>
              <a:lnSpc>
                <a:spcPts val="805"/>
              </a:lnSpc>
            </a:pPr>
            <a:r>
              <a:rPr lang="en-US" sz="800" spc="15" dirty="0">
                <a:solidFill>
                  <a:srgbClr val="242424"/>
                </a:solidFill>
                <a:latin typeface="Century Gothic" panose="020B0502020202020204" pitchFamily="34" charset="0"/>
                <a:ea typeface="Canva Sans"/>
                <a:cs typeface="Canva Sans"/>
                <a:sym typeface="Canva Sans"/>
              </a:rPr>
              <a:t>Communication skills are embedded into daily educational practice through an assortment of communicational tools and materials. Communication aids are personalised to learners individual learning outcomes to ensure greater access to learning opportunities. Staff are highly trained within a range of communication strategies and methods; which include:</a:t>
            </a:r>
          </a:p>
        </p:txBody>
      </p:sp>
      <p:sp>
        <p:nvSpPr>
          <p:cNvPr id="94" name="Freeform 50"/>
          <p:cNvSpPr/>
          <p:nvPr/>
        </p:nvSpPr>
        <p:spPr>
          <a:xfrm>
            <a:off x="1001604" y="4706470"/>
            <a:ext cx="1282450" cy="571859"/>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97" name="TextBox 51"/>
          <p:cNvSpPr txBox="1"/>
          <p:nvPr/>
        </p:nvSpPr>
        <p:spPr>
          <a:xfrm>
            <a:off x="609706" y="1743283"/>
            <a:ext cx="1028588" cy="524376"/>
          </a:xfrm>
          <a:prstGeom prst="rect">
            <a:avLst/>
          </a:prstGeom>
        </p:spPr>
        <p:txBody>
          <a:bodyPr lIns="27093" tIns="27093" rIns="27093" bIns="27093" rtlCol="0" anchor="ctr"/>
          <a:lstStyle/>
          <a:p>
            <a:pPr marL="0" lvl="0" indent="0" algn="ctr">
              <a:lnSpc>
                <a:spcPts val="1248"/>
              </a:lnSpc>
              <a:spcBef>
                <a:spcPct val="0"/>
              </a:spcBef>
            </a:pPr>
            <a:endParaRPr/>
          </a:p>
        </p:txBody>
      </p:sp>
      <p:sp>
        <p:nvSpPr>
          <p:cNvPr id="98" name="TextBox 52"/>
          <p:cNvSpPr txBox="1"/>
          <p:nvPr/>
        </p:nvSpPr>
        <p:spPr>
          <a:xfrm>
            <a:off x="919019" y="4838652"/>
            <a:ext cx="1411932" cy="283026"/>
          </a:xfrm>
          <a:prstGeom prst="rect">
            <a:avLst/>
          </a:prstGeom>
        </p:spPr>
        <p:txBody>
          <a:bodyPr lIns="0" tIns="0" rIns="0" bIns="0" rtlCol="0" anchor="t">
            <a:spAutoFit/>
          </a:bodyPr>
          <a:lstStyle/>
          <a:p>
            <a:pPr algn="ctr">
              <a:lnSpc>
                <a:spcPts val="1131"/>
              </a:lnSpc>
            </a:pPr>
            <a:r>
              <a:rPr lang="en-US" sz="983" dirty="0" smtClean="0">
                <a:solidFill>
                  <a:srgbClr val="F4F2EB"/>
                </a:solidFill>
                <a:latin typeface="More Sugar"/>
                <a:ea typeface="More Sugar"/>
                <a:cs typeface="More Sugar"/>
                <a:sym typeface="More Sugar"/>
              </a:rPr>
              <a:t>SUPPLEMENTARY CURRICULUM</a:t>
            </a:r>
            <a:endParaRPr lang="en-US" sz="983" dirty="0">
              <a:solidFill>
                <a:srgbClr val="F4F2EB"/>
              </a:solidFill>
              <a:latin typeface="More Sugar"/>
              <a:ea typeface="More Sugar"/>
              <a:cs typeface="More Sugar"/>
              <a:sym typeface="More Sugar"/>
            </a:endParaRPr>
          </a:p>
        </p:txBody>
      </p:sp>
      <p:sp>
        <p:nvSpPr>
          <p:cNvPr id="102" name="Rectangle 101"/>
          <p:cNvSpPr/>
          <p:nvPr/>
        </p:nvSpPr>
        <p:spPr>
          <a:xfrm>
            <a:off x="2518368" y="4733026"/>
            <a:ext cx="4876800" cy="194925"/>
          </a:xfrm>
          <a:prstGeom prst="rect">
            <a:avLst/>
          </a:prstGeom>
        </p:spPr>
        <p:txBody>
          <a:bodyPr>
            <a:spAutoFit/>
          </a:bodyPr>
          <a:lstStyle/>
          <a:p>
            <a:pPr>
              <a:lnSpc>
                <a:spcPts val="805"/>
              </a:lnSpc>
            </a:pPr>
            <a:endParaRPr lang="en-US" sz="800" spc="15" dirty="0">
              <a:solidFill>
                <a:srgbClr val="242424"/>
              </a:solidFill>
              <a:latin typeface="Century Gothic" panose="020B0502020202020204" pitchFamily="34" charset="0"/>
              <a:ea typeface="Canva Sans"/>
              <a:cs typeface="Canva Sans"/>
              <a:sym typeface="Canva Sans"/>
            </a:endParaRPr>
          </a:p>
        </p:txBody>
      </p:sp>
      <p:sp>
        <p:nvSpPr>
          <p:cNvPr id="106" name="Rectangle 105"/>
          <p:cNvSpPr/>
          <p:nvPr/>
        </p:nvSpPr>
        <p:spPr>
          <a:xfrm>
            <a:off x="2284054" y="5708988"/>
            <a:ext cx="6659053" cy="1323439"/>
          </a:xfrm>
          <a:prstGeom prst="rect">
            <a:avLst/>
          </a:prstGeom>
        </p:spPr>
        <p:txBody>
          <a:bodyPr wrap="square">
            <a:spAutoFit/>
          </a:bodyPr>
          <a:lstStyle/>
          <a:p>
            <a:r>
              <a:rPr lang="en-GB" sz="800" dirty="0">
                <a:latin typeface="Century Gothic" panose="020B0502020202020204" pitchFamily="34" charset="0"/>
              </a:rPr>
              <a:t>The impact of the PSHE curriculum is demonstrated by the progress learners make toward their individual curriculum strand targets and their personal EHCP outcomes. </a:t>
            </a:r>
          </a:p>
          <a:p>
            <a:endParaRPr lang="en-GB" sz="800" dirty="0">
              <a:latin typeface="Century Gothic" panose="020B0502020202020204" pitchFamily="34" charset="0"/>
            </a:endParaRPr>
          </a:p>
          <a:p>
            <a:r>
              <a:rPr lang="en-GB" sz="800" dirty="0">
                <a:latin typeface="Century Gothic" panose="020B0502020202020204" pitchFamily="34" charset="0"/>
              </a:rPr>
              <a:t>Progress is recorded overtime through regular evidence collection, scheduled data uploads and dynamic interventions (needs basis). Attainment is measured through the strands: Emotional regulation, Independence &amp; Community Participation and Healthy Living ensuring learners’ individual needs are met.</a:t>
            </a:r>
          </a:p>
          <a:p>
            <a:endParaRPr lang="en-GB" sz="800" dirty="0">
              <a:latin typeface="Century Gothic" panose="020B0502020202020204" pitchFamily="34" charset="0"/>
            </a:endParaRPr>
          </a:p>
          <a:p>
            <a:r>
              <a:rPr lang="en-GB" sz="800" dirty="0">
                <a:latin typeface="Century Gothic" panose="020B0502020202020204" pitchFamily="34" charset="0"/>
              </a:rPr>
              <a:t>Skills are also embedded through other curriculum areas, applied to real-life contexts and generalised beyond the comfort of the classroom environment. The PSHE curriculum provision equips our learners with the essential skills, knowledge, experience and understanding needed in the next step of their journey. </a:t>
            </a:r>
          </a:p>
        </p:txBody>
      </p:sp>
      <p:sp>
        <p:nvSpPr>
          <p:cNvPr id="95" name="Rectangle 94"/>
          <p:cNvSpPr/>
          <p:nvPr/>
        </p:nvSpPr>
        <p:spPr>
          <a:xfrm>
            <a:off x="2518713" y="4756242"/>
            <a:ext cx="4876800" cy="584775"/>
          </a:xfrm>
          <a:prstGeom prst="rect">
            <a:avLst/>
          </a:prstGeom>
        </p:spPr>
        <p:txBody>
          <a:bodyPr>
            <a:spAutoFit/>
          </a:bodyPr>
          <a:lstStyle/>
          <a:p>
            <a:r>
              <a:rPr lang="en-GB" sz="800" dirty="0">
                <a:latin typeface="Century Gothic" panose="020B0502020202020204" pitchFamily="34" charset="0"/>
              </a:rPr>
              <a:t>At Mary Elliot Academy, we are aware that some of our learners require additional support to develop their awareness of what is socially acceptable. To support these students we have a supplementary curriculum that supports learners where appropriate to their developmental needs and support them in school and at home.</a:t>
            </a:r>
          </a:p>
        </p:txBody>
      </p:sp>
      <p:sp>
        <p:nvSpPr>
          <p:cNvPr id="96" name="Freeform 57"/>
          <p:cNvSpPr/>
          <p:nvPr/>
        </p:nvSpPr>
        <p:spPr>
          <a:xfrm>
            <a:off x="7969636" y="4373828"/>
            <a:ext cx="1655195" cy="1192395"/>
          </a:xfrm>
          <a:custGeom>
            <a:avLst/>
            <a:gdLst/>
            <a:ahLst/>
            <a:cxnLst/>
            <a:rect l="l" t="t" r="r" b="b"/>
            <a:pathLst>
              <a:path w="1004324" h="749550">
                <a:moveTo>
                  <a:pt x="116934" y="0"/>
                </a:moveTo>
                <a:lnTo>
                  <a:pt x="887390" y="0"/>
                </a:lnTo>
                <a:cubicBezTo>
                  <a:pt x="918403" y="0"/>
                  <a:pt x="948146" y="12320"/>
                  <a:pt x="970075" y="34249"/>
                </a:cubicBezTo>
                <a:cubicBezTo>
                  <a:pt x="992004" y="56178"/>
                  <a:pt x="1004324" y="85921"/>
                  <a:pt x="1004324" y="116934"/>
                </a:cubicBezTo>
                <a:lnTo>
                  <a:pt x="1004324" y="632617"/>
                </a:lnTo>
                <a:cubicBezTo>
                  <a:pt x="1004324" y="663629"/>
                  <a:pt x="992004" y="693372"/>
                  <a:pt x="970075" y="715301"/>
                </a:cubicBezTo>
                <a:cubicBezTo>
                  <a:pt x="948146" y="737231"/>
                  <a:pt x="918403" y="749550"/>
                  <a:pt x="887390" y="749550"/>
                </a:cubicBezTo>
                <a:lnTo>
                  <a:pt x="116934" y="749550"/>
                </a:lnTo>
                <a:cubicBezTo>
                  <a:pt x="85921" y="749550"/>
                  <a:pt x="56178" y="737231"/>
                  <a:pt x="34249" y="715301"/>
                </a:cubicBezTo>
                <a:cubicBezTo>
                  <a:pt x="12320" y="693372"/>
                  <a:pt x="0" y="663629"/>
                  <a:pt x="0" y="632617"/>
                </a:cubicBezTo>
                <a:lnTo>
                  <a:pt x="0" y="116934"/>
                </a:lnTo>
                <a:cubicBezTo>
                  <a:pt x="0" y="85921"/>
                  <a:pt x="12320" y="56178"/>
                  <a:pt x="34249" y="34249"/>
                </a:cubicBezTo>
                <a:cubicBezTo>
                  <a:pt x="56178" y="12320"/>
                  <a:pt x="85921" y="0"/>
                  <a:pt x="116934" y="0"/>
                </a:cubicBezTo>
                <a:close/>
              </a:path>
            </a:pathLst>
          </a:custGeom>
          <a:solidFill>
            <a:srgbClr val="FFFFFF"/>
          </a:solidFill>
          <a:ln w="19050" cap="rnd">
            <a:solidFill>
              <a:srgbClr val="000000"/>
            </a:solidFill>
            <a:prstDash val="solid"/>
            <a:round/>
          </a:ln>
        </p:spPr>
      </p:sp>
      <p:sp>
        <p:nvSpPr>
          <p:cNvPr id="122" name="Freeform 53"/>
          <p:cNvSpPr/>
          <p:nvPr/>
        </p:nvSpPr>
        <p:spPr>
          <a:xfrm>
            <a:off x="7946697" y="2850890"/>
            <a:ext cx="1655195" cy="1367459"/>
          </a:xfrm>
          <a:custGeom>
            <a:avLst/>
            <a:gdLst/>
            <a:ahLst/>
            <a:cxnLst/>
            <a:rect l="l" t="t" r="r" b="b"/>
            <a:pathLst>
              <a:path w="1004324" h="749550">
                <a:moveTo>
                  <a:pt x="116934" y="0"/>
                </a:moveTo>
                <a:lnTo>
                  <a:pt x="887390" y="0"/>
                </a:lnTo>
                <a:cubicBezTo>
                  <a:pt x="918403" y="0"/>
                  <a:pt x="948146" y="12320"/>
                  <a:pt x="970075" y="34249"/>
                </a:cubicBezTo>
                <a:cubicBezTo>
                  <a:pt x="992004" y="56178"/>
                  <a:pt x="1004324" y="85921"/>
                  <a:pt x="1004324" y="116934"/>
                </a:cubicBezTo>
                <a:lnTo>
                  <a:pt x="1004324" y="632617"/>
                </a:lnTo>
                <a:cubicBezTo>
                  <a:pt x="1004324" y="663629"/>
                  <a:pt x="992004" y="693372"/>
                  <a:pt x="970075" y="715301"/>
                </a:cubicBezTo>
                <a:cubicBezTo>
                  <a:pt x="948146" y="737231"/>
                  <a:pt x="918403" y="749550"/>
                  <a:pt x="887390" y="749550"/>
                </a:cubicBezTo>
                <a:lnTo>
                  <a:pt x="116934" y="749550"/>
                </a:lnTo>
                <a:cubicBezTo>
                  <a:pt x="85921" y="749550"/>
                  <a:pt x="56178" y="737231"/>
                  <a:pt x="34249" y="715301"/>
                </a:cubicBezTo>
                <a:cubicBezTo>
                  <a:pt x="12320" y="693372"/>
                  <a:pt x="0" y="663629"/>
                  <a:pt x="0" y="632617"/>
                </a:cubicBezTo>
                <a:lnTo>
                  <a:pt x="0" y="116934"/>
                </a:lnTo>
                <a:cubicBezTo>
                  <a:pt x="0" y="85921"/>
                  <a:pt x="12320" y="56178"/>
                  <a:pt x="34249" y="34249"/>
                </a:cubicBezTo>
                <a:cubicBezTo>
                  <a:pt x="56178" y="12320"/>
                  <a:pt x="85921" y="0"/>
                  <a:pt x="116934" y="0"/>
                </a:cubicBezTo>
                <a:close/>
              </a:path>
            </a:pathLst>
          </a:custGeom>
          <a:solidFill>
            <a:srgbClr val="FFFFFF"/>
          </a:solidFill>
          <a:ln w="19050" cap="rnd">
            <a:solidFill>
              <a:srgbClr val="000000"/>
            </a:solidFill>
            <a:prstDash val="solid"/>
            <a:round/>
          </a:ln>
        </p:spPr>
      </p:sp>
      <p:sp>
        <p:nvSpPr>
          <p:cNvPr id="124" name="TextBox 59"/>
          <p:cNvSpPr txBox="1"/>
          <p:nvPr/>
        </p:nvSpPr>
        <p:spPr>
          <a:xfrm>
            <a:off x="8082627" y="4415908"/>
            <a:ext cx="1414027" cy="1128514"/>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000000"/>
                </a:solidFill>
                <a:effectLst/>
                <a:uLnTx/>
                <a:uFillTx/>
                <a:latin typeface="More Sugar"/>
                <a:ea typeface="More Sugar"/>
                <a:cs typeface="More Sugar"/>
                <a:sym typeface="More Sugar"/>
              </a:rPr>
              <a:t>RECEPTIVE</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More Sugar"/>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Symbols </a:t>
            </a:r>
            <a:r>
              <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(Lanyards</a:t>
            </a: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a:t>
            </a:r>
          </a:p>
          <a:p>
            <a:pPr marL="0" marR="0" lvl="0" indent="0" algn="l" defTabSz="914400" rtl="0" eaLnBrk="1" fontAlgn="auto" latinLnBrk="0" hangingPunct="1">
              <a:lnSpc>
                <a:spcPts val="735"/>
              </a:lnSpc>
              <a:spcBef>
                <a:spcPts val="0"/>
              </a:spcBef>
              <a:spcAft>
                <a:spcPts val="0"/>
              </a:spcAft>
              <a:buClrTx/>
              <a:buSzTx/>
              <a:buFontTx/>
              <a:buNone/>
              <a:tabLst/>
              <a:defRPr/>
            </a:pPr>
            <a:endParaRPr lang="en-US" sz="700" dirty="0">
              <a:solidFill>
                <a:srgbClr val="000000"/>
              </a:solidFill>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Objects of Reference </a:t>
            </a: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Visual </a:t>
            </a:r>
            <a:r>
              <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Schedules</a:t>
            </a: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lang="en-US" sz="700" dirty="0" smtClean="0">
                <a:solidFill>
                  <a:srgbClr val="000000"/>
                </a:solidFill>
                <a:latin typeface="Century Gothic" panose="020B0502020202020204" pitchFamily="34" charset="0"/>
                <a:ea typeface="Canva Sans"/>
                <a:cs typeface="Canva Sans"/>
                <a:sym typeface="Canva Sans"/>
              </a:rPr>
              <a:t>Transition Cues</a:t>
            </a: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Makaton (Signing)</a:t>
            </a: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639" b="0" i="0" u="none" strike="noStrike" kern="1200" cap="none" spc="0" normalizeH="0" baseline="0" noProof="0" dirty="0">
              <a:ln>
                <a:noFill/>
              </a:ln>
              <a:solidFill>
                <a:srgbClr val="000000"/>
              </a:solidFill>
              <a:effectLst/>
              <a:uLnTx/>
              <a:uFillTx/>
              <a:latin typeface="Canva Sans"/>
              <a:ea typeface="Canva Sans"/>
              <a:cs typeface="Canva Sans"/>
              <a:sym typeface="Canva Sans"/>
            </a:endParaRPr>
          </a:p>
        </p:txBody>
      </p:sp>
      <p:sp>
        <p:nvSpPr>
          <p:cNvPr id="125" name="TextBox 55"/>
          <p:cNvSpPr txBox="1"/>
          <p:nvPr/>
        </p:nvSpPr>
        <p:spPr>
          <a:xfrm>
            <a:off x="8067279" y="2895663"/>
            <a:ext cx="1444721" cy="1577355"/>
          </a:xfrm>
          <a:prstGeom prst="rect">
            <a:avLst/>
          </a:prstGeom>
        </p:spPr>
        <p:txBody>
          <a:bodyPr wrap="square" lIns="0" tIns="0" rIns="0" bIns="0" rtlCol="0" anchor="t">
            <a:spAutoFit/>
          </a:bodyPr>
          <a:lstStyle/>
          <a:p>
            <a:pPr marL="0" marR="0" lvl="0" indent="0" algn="ctr" defTabSz="914400" rtl="0" eaLnBrk="1" fontAlgn="auto" latinLnBrk="0" hangingPunct="1">
              <a:lnSpc>
                <a:spcPts val="1131"/>
              </a:lnSpc>
              <a:spcBef>
                <a:spcPct val="0"/>
              </a:spcBef>
              <a:spcAft>
                <a:spcPts val="0"/>
              </a:spcAft>
              <a:buClrTx/>
              <a:buSzTx/>
              <a:buFontTx/>
              <a:buNone/>
              <a:tabLst/>
              <a:defRPr/>
            </a:pPr>
            <a:r>
              <a:rPr kumimoji="0" lang="en-US" sz="983" b="0" i="0" u="none" strike="noStrike" kern="1200" cap="none" spc="0" normalizeH="0" baseline="0" noProof="0" dirty="0" smtClean="0">
                <a:ln>
                  <a:noFill/>
                </a:ln>
                <a:solidFill>
                  <a:srgbClr val="000000"/>
                </a:solidFill>
                <a:effectLst/>
                <a:uLnTx/>
                <a:uFillTx/>
                <a:latin typeface="More Sugar"/>
                <a:ea typeface="More Sugar"/>
                <a:cs typeface="More Sugar"/>
                <a:sym typeface="More Sugar"/>
              </a:rPr>
              <a:t>EXPRESSIVE</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rPr>
              <a:t>Picture </a:t>
            </a:r>
            <a:r>
              <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rPr>
              <a:t>Exchange Communication System (PECs)</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lang="en-US" sz="700" dirty="0" smtClean="0">
                <a:solidFill>
                  <a:srgbClr val="000000"/>
                </a:solidFill>
                <a:latin typeface="Century Gothic" panose="020B0502020202020204" pitchFamily="34" charset="0"/>
                <a:ea typeface="Canva Sans"/>
                <a:cs typeface="Canva Sans"/>
                <a:sym typeface="Canva Sans"/>
              </a:rPr>
              <a:t>Makaton (signing)</a:t>
            </a: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r>
              <a:rPr lang="en-US" sz="700" dirty="0" smtClean="0">
                <a:solidFill>
                  <a:srgbClr val="000000"/>
                </a:solidFill>
                <a:latin typeface="Century Gothic" panose="020B0502020202020204" pitchFamily="34" charset="0"/>
                <a:ea typeface="Canva Sans"/>
                <a:cs typeface="Canva Sans"/>
                <a:sym typeface="Canva Sans"/>
              </a:rPr>
              <a:t>Core Vocabulary Books</a:t>
            </a:r>
          </a:p>
          <a:p>
            <a:pPr marL="0" marR="0" lvl="0" indent="0" algn="l" defTabSz="914400" rtl="0" eaLnBrk="1" fontAlgn="auto" latinLnBrk="0" hangingPunct="1">
              <a:lnSpc>
                <a:spcPts val="735"/>
              </a:lnSpc>
              <a:spcBef>
                <a:spcPct val="0"/>
              </a:spcBef>
              <a:spcAft>
                <a:spcPts val="0"/>
              </a:spcAft>
              <a:buClrTx/>
              <a:buSzTx/>
              <a:buFontTx/>
              <a:buNone/>
              <a:tabLst/>
              <a:defRPr/>
            </a:pPr>
            <a:endParaRPr lang="en-US" sz="700" dirty="0">
              <a:solidFill>
                <a:srgbClr val="000000"/>
              </a:solidFill>
              <a:latin typeface="Century Gothic" panose="020B0502020202020204" pitchFamily="34" charset="0"/>
              <a:ea typeface="Canva Sans"/>
              <a:cs typeface="Canva Sans"/>
              <a:sym typeface="Canva Sans"/>
            </a:endParaRPr>
          </a:p>
          <a:p>
            <a:pPr lvl="0">
              <a:lnSpc>
                <a:spcPts val="735"/>
              </a:lnSpc>
              <a:spcBef>
                <a:spcPct val="0"/>
              </a:spcBef>
              <a:defRPr/>
            </a:pPr>
            <a:endParaRPr lang="en-US" sz="700" dirty="0">
              <a:solidFill>
                <a:srgbClr val="000000"/>
              </a:solidFill>
              <a:latin typeface="Century Gothic" panose="020B0502020202020204" pitchFamily="34" charset="0"/>
              <a:ea typeface="Canva Sans"/>
              <a:cs typeface="Canva Sans"/>
              <a:sym typeface="Canva Sans"/>
            </a:endParaRPr>
          </a:p>
          <a:p>
            <a:pPr lvl="0">
              <a:lnSpc>
                <a:spcPts val="735"/>
              </a:lnSpc>
              <a:spcBef>
                <a:spcPct val="0"/>
              </a:spcBef>
              <a:defRPr/>
            </a:pPr>
            <a:r>
              <a:rPr lang="en-US" sz="700" dirty="0">
                <a:solidFill>
                  <a:srgbClr val="000000"/>
                </a:solidFill>
                <a:latin typeface="Century Gothic" panose="020B0502020202020204" pitchFamily="34" charset="0"/>
                <a:ea typeface="Canva Sans"/>
                <a:cs typeface="Canva Sans"/>
                <a:sym typeface="Canva Sans"/>
              </a:rPr>
              <a:t>Augmentative &amp; Alternative Communication Devices (AAC</a:t>
            </a:r>
            <a:r>
              <a:rPr lang="en-US" sz="639" dirty="0">
                <a:solidFill>
                  <a:srgbClr val="000000"/>
                </a:solidFill>
                <a:latin typeface="Canva Sans"/>
                <a:ea typeface="Canva Sans"/>
                <a:cs typeface="Canva Sans"/>
                <a:sym typeface="Canva Sans"/>
              </a:rPr>
              <a:t>)</a:t>
            </a:r>
          </a:p>
          <a:p>
            <a:pPr marL="0" marR="0" lvl="0" indent="0" algn="l" defTabSz="914400" rtl="0" eaLnBrk="1" fontAlgn="auto" latinLnBrk="0" hangingPunct="1">
              <a:lnSpc>
                <a:spcPts val="735"/>
              </a:lnSpc>
              <a:spcBef>
                <a:spcPct val="0"/>
              </a:spcBef>
              <a:spcAft>
                <a:spcPts val="0"/>
              </a:spcAft>
              <a:buClrTx/>
              <a:buSzTx/>
              <a:buFontTx/>
              <a:buNone/>
              <a:tabLst/>
              <a:defRPr/>
            </a:pPr>
            <a:endParaRPr lang="en-US" sz="700" dirty="0" smtClean="0">
              <a:solidFill>
                <a:srgbClr val="000000"/>
              </a:solidFill>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endParaRPr lang="en-US" sz="700" dirty="0">
              <a:solidFill>
                <a:srgbClr val="000000"/>
              </a:solidFill>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endParaRPr lang="en-US" sz="700" dirty="0" smtClean="0">
              <a:solidFill>
                <a:srgbClr val="000000"/>
              </a:solidFill>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700" b="0" i="0" u="none" strike="noStrike" kern="1200" cap="none" spc="0" normalizeH="0" baseline="0" noProof="0" dirty="0" smtClean="0">
              <a:ln>
                <a:noFill/>
              </a:ln>
              <a:solidFill>
                <a:srgbClr val="000000"/>
              </a:solidFill>
              <a:effectLst/>
              <a:uLnTx/>
              <a:uFillTx/>
              <a:latin typeface="Century Gothic" panose="020B0502020202020204" pitchFamily="34" charset="0"/>
              <a:ea typeface="Canva Sans"/>
              <a:cs typeface="Canva Sans"/>
              <a:sym typeface="Canva Sans"/>
            </a:endParaRPr>
          </a:p>
          <a:p>
            <a:pPr marL="0" marR="0" lvl="0" indent="0" algn="l" defTabSz="914400" rtl="0" eaLnBrk="1" fontAlgn="auto" latinLnBrk="0" hangingPunct="1">
              <a:lnSpc>
                <a:spcPts val="735"/>
              </a:lnSpc>
              <a:spcBef>
                <a:spcPct val="0"/>
              </a:spcBef>
              <a:spcAft>
                <a:spcPts val="0"/>
              </a:spcAft>
              <a:buClrTx/>
              <a:buSzTx/>
              <a:buFontTx/>
              <a:buNone/>
              <a:tabLst/>
              <a:defRPr/>
            </a:pPr>
            <a:endParaRPr kumimoji="0" lang="en-US" sz="639" b="0" i="0" u="none" strike="noStrike" kern="1200" cap="none" spc="0" normalizeH="0" baseline="0" noProof="0" dirty="0">
              <a:ln>
                <a:noFill/>
              </a:ln>
              <a:solidFill>
                <a:srgbClr val="000000"/>
              </a:solidFill>
              <a:effectLst/>
              <a:uLnTx/>
              <a:uFillTx/>
              <a:latin typeface="Canva Sans"/>
              <a:ea typeface="Canva Sans"/>
              <a:cs typeface="Canva Sans"/>
              <a:sym typeface="Canva Sans"/>
            </a:endParaRPr>
          </a:p>
        </p:txBody>
      </p:sp>
    </p:spTree>
    <p:extLst>
      <p:ext uri="{BB962C8B-B14F-4D97-AF65-F5344CB8AC3E}">
        <p14:creationId xmlns:p14="http://schemas.microsoft.com/office/powerpoint/2010/main" val="240059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AutoShape 10"/>
          <p:cNvSpPr/>
          <p:nvPr/>
        </p:nvSpPr>
        <p:spPr>
          <a:xfrm flipV="1">
            <a:off x="7680783" y="4053499"/>
            <a:ext cx="1550" cy="1953150"/>
          </a:xfrm>
          <a:prstGeom prst="line">
            <a:avLst/>
          </a:prstGeom>
          <a:ln w="19050" cap="flat">
            <a:solidFill>
              <a:srgbClr val="000000"/>
            </a:solidFill>
            <a:prstDash val="solid"/>
            <a:headEnd type="none" w="sm" len="sm"/>
            <a:tailEnd type="none" w="sm" len="sm"/>
          </a:ln>
        </p:spPr>
      </p:sp>
      <p:sp>
        <p:nvSpPr>
          <p:cNvPr id="70" name="AutoShape 10"/>
          <p:cNvSpPr/>
          <p:nvPr/>
        </p:nvSpPr>
        <p:spPr>
          <a:xfrm flipV="1">
            <a:off x="4495800" y="4052721"/>
            <a:ext cx="1550" cy="1953150"/>
          </a:xfrm>
          <a:prstGeom prst="line">
            <a:avLst/>
          </a:prstGeom>
          <a:ln w="19050" cap="flat">
            <a:solidFill>
              <a:srgbClr val="000000"/>
            </a:solidFill>
            <a:prstDash val="solid"/>
            <a:headEnd type="none" w="sm" len="sm"/>
            <a:tailEnd type="none" w="sm" len="sm"/>
          </a:ln>
        </p:spPr>
      </p:sp>
      <p:sp>
        <p:nvSpPr>
          <p:cNvPr id="69" name="AutoShape 10"/>
          <p:cNvSpPr/>
          <p:nvPr/>
        </p:nvSpPr>
        <p:spPr>
          <a:xfrm flipV="1">
            <a:off x="2527089" y="4052721"/>
            <a:ext cx="8737" cy="1958668"/>
          </a:xfrm>
          <a:prstGeom prst="line">
            <a:avLst/>
          </a:prstGeom>
          <a:ln w="19050" cap="flat">
            <a:solidFill>
              <a:srgbClr val="000000"/>
            </a:solidFill>
            <a:prstDash val="solid"/>
            <a:headEnd type="none" w="sm" len="sm"/>
            <a:tailEnd type="none" w="sm" len="sm"/>
          </a:ln>
        </p:spPr>
      </p:sp>
      <p:sp>
        <p:nvSpPr>
          <p:cNvPr id="2" name="AutoShape 2"/>
          <p:cNvSpPr/>
          <p:nvPr/>
        </p:nvSpPr>
        <p:spPr>
          <a:xfrm flipH="1">
            <a:off x="495336" y="3760112"/>
            <a:ext cx="2552783" cy="0"/>
          </a:xfrm>
          <a:prstGeom prst="line">
            <a:avLst/>
          </a:prstGeom>
          <a:ln w="19050" cap="flat">
            <a:solidFill>
              <a:srgbClr val="000000"/>
            </a:solidFill>
            <a:prstDash val="solid"/>
            <a:headEnd type="none" w="sm" len="sm"/>
            <a:tailEnd type="none" w="sm" len="sm"/>
          </a:ln>
        </p:spPr>
      </p:sp>
      <p:sp>
        <p:nvSpPr>
          <p:cNvPr id="4" name="AutoShape 4"/>
          <p:cNvSpPr/>
          <p:nvPr/>
        </p:nvSpPr>
        <p:spPr>
          <a:xfrm flipH="1">
            <a:off x="495336" y="4612502"/>
            <a:ext cx="2552783" cy="0"/>
          </a:xfrm>
          <a:prstGeom prst="line">
            <a:avLst/>
          </a:prstGeom>
          <a:ln w="19050" cap="flat">
            <a:solidFill>
              <a:srgbClr val="000000"/>
            </a:solidFill>
            <a:prstDash val="solid"/>
            <a:headEnd type="none" w="sm" len="sm"/>
            <a:tailEnd type="none" w="sm" len="sm"/>
          </a:ln>
        </p:spPr>
      </p:sp>
      <p:sp>
        <p:nvSpPr>
          <p:cNvPr id="7" name="TextBox 7"/>
          <p:cNvSpPr txBox="1"/>
          <p:nvPr/>
        </p:nvSpPr>
        <p:spPr>
          <a:xfrm>
            <a:off x="2116609" y="5925861"/>
            <a:ext cx="5976695" cy="1320714"/>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AutoShape 8"/>
          <p:cNvSpPr/>
          <p:nvPr/>
        </p:nvSpPr>
        <p:spPr>
          <a:xfrm>
            <a:off x="484116" y="1203540"/>
            <a:ext cx="0" cy="2556572"/>
          </a:xfrm>
          <a:prstGeom prst="line">
            <a:avLst/>
          </a:prstGeom>
          <a:ln w="19050" cap="flat">
            <a:solidFill>
              <a:srgbClr val="000000"/>
            </a:solidFill>
            <a:prstDash val="solid"/>
            <a:headEnd type="none" w="sm" len="sm"/>
            <a:tailEnd type="none" w="sm" len="sm"/>
          </a:ln>
        </p:spPr>
      </p:sp>
      <p:sp>
        <p:nvSpPr>
          <p:cNvPr id="9" name="AutoShape 9"/>
          <p:cNvSpPr/>
          <p:nvPr/>
        </p:nvSpPr>
        <p:spPr>
          <a:xfrm flipH="1" flipV="1">
            <a:off x="474591" y="1203540"/>
            <a:ext cx="2594275" cy="9525"/>
          </a:xfrm>
          <a:prstGeom prst="line">
            <a:avLst/>
          </a:prstGeom>
          <a:ln w="19050" cap="flat">
            <a:solidFill>
              <a:srgbClr val="000000"/>
            </a:solidFill>
            <a:prstDash val="solid"/>
            <a:headEnd type="none" w="sm" len="sm"/>
            <a:tailEnd type="none" w="sm" len="sm"/>
          </a:ln>
        </p:spPr>
      </p:sp>
      <p:sp>
        <p:nvSpPr>
          <p:cNvPr id="10" name="AutoShape 10"/>
          <p:cNvSpPr/>
          <p:nvPr/>
        </p:nvSpPr>
        <p:spPr>
          <a:xfrm flipH="1" flipV="1">
            <a:off x="485665" y="3760111"/>
            <a:ext cx="14437" cy="1573888"/>
          </a:xfrm>
          <a:prstGeom prst="line">
            <a:avLst/>
          </a:prstGeom>
          <a:ln w="19050" cap="flat">
            <a:solidFill>
              <a:srgbClr val="000000"/>
            </a:solidFill>
            <a:prstDash val="solid"/>
            <a:headEnd type="none" w="sm" len="sm"/>
            <a:tailEnd type="none" w="sm" len="sm"/>
          </a:ln>
        </p:spPr>
      </p:sp>
      <p:grpSp>
        <p:nvGrpSpPr>
          <p:cNvPr id="11" name="Group 11"/>
          <p:cNvGrpSpPr/>
          <p:nvPr/>
        </p:nvGrpSpPr>
        <p:grpSpPr>
          <a:xfrm>
            <a:off x="2263576" y="1072907"/>
            <a:ext cx="6970636" cy="825790"/>
            <a:chOff x="0" y="0"/>
            <a:chExt cx="1893924" cy="284341"/>
          </a:xfrm>
        </p:grpSpPr>
        <p:sp>
          <p:nvSpPr>
            <p:cNvPr id="12" name="Freeform 12"/>
            <p:cNvSpPr/>
            <p:nvPr/>
          </p:nvSpPr>
          <p:spPr>
            <a:xfrm>
              <a:off x="0" y="0"/>
              <a:ext cx="1893924" cy="284341"/>
            </a:xfrm>
            <a:custGeom>
              <a:avLst/>
              <a:gdLst/>
              <a:ahLst/>
              <a:cxnLst/>
              <a:rect l="l" t="t" r="r" b="b"/>
              <a:pathLst>
                <a:path w="1893924" h="284341">
                  <a:moveTo>
                    <a:pt x="32240" y="0"/>
                  </a:moveTo>
                  <a:lnTo>
                    <a:pt x="1861684" y="0"/>
                  </a:lnTo>
                  <a:cubicBezTo>
                    <a:pt x="1879490" y="0"/>
                    <a:pt x="1893924" y="14434"/>
                    <a:pt x="1893924" y="32240"/>
                  </a:cubicBezTo>
                  <a:lnTo>
                    <a:pt x="1893924" y="252101"/>
                  </a:lnTo>
                  <a:cubicBezTo>
                    <a:pt x="1893924" y="269907"/>
                    <a:pt x="1879490" y="284341"/>
                    <a:pt x="1861684" y="284341"/>
                  </a:cubicBezTo>
                  <a:lnTo>
                    <a:pt x="32240" y="284341"/>
                  </a:lnTo>
                  <a:cubicBezTo>
                    <a:pt x="14434" y="284341"/>
                    <a:pt x="0" y="269907"/>
                    <a:pt x="0" y="252101"/>
                  </a:cubicBezTo>
                  <a:lnTo>
                    <a:pt x="0" y="32240"/>
                  </a:lnTo>
                  <a:cubicBezTo>
                    <a:pt x="0" y="14434"/>
                    <a:pt x="14434" y="0"/>
                    <a:pt x="32240" y="0"/>
                  </a:cubicBezTo>
                  <a:close/>
                </a:path>
              </a:pathLst>
            </a:custGeom>
            <a:solidFill>
              <a:srgbClr val="FFFFFF"/>
            </a:solidFill>
            <a:ln w="19050" cap="rnd">
              <a:solidFill>
                <a:srgbClr val="000000"/>
              </a:solidFill>
              <a:prstDash val="solid"/>
              <a:round/>
            </a:ln>
          </p:spPr>
        </p:sp>
        <p:sp>
          <p:nvSpPr>
            <p:cNvPr id="13" name="TextBox 13"/>
            <p:cNvSpPr txBox="1"/>
            <p:nvPr/>
          </p:nvSpPr>
          <p:spPr>
            <a:xfrm>
              <a:off x="0" y="-19050"/>
              <a:ext cx="1893924" cy="30339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4" name="Group 14"/>
          <p:cNvGrpSpPr/>
          <p:nvPr/>
        </p:nvGrpSpPr>
        <p:grpSpPr>
          <a:xfrm>
            <a:off x="3996297" y="325069"/>
            <a:ext cx="1761006" cy="586488"/>
            <a:chOff x="0" y="0"/>
            <a:chExt cx="1068527" cy="355864"/>
          </a:xfrm>
        </p:grpSpPr>
        <p:sp>
          <p:nvSpPr>
            <p:cNvPr id="15" name="Freeform 15"/>
            <p:cNvSpPr/>
            <p:nvPr/>
          </p:nvSpPr>
          <p:spPr>
            <a:xfrm>
              <a:off x="0" y="0"/>
              <a:ext cx="1068527" cy="355864"/>
            </a:xfrm>
            <a:custGeom>
              <a:avLst/>
              <a:gdLst/>
              <a:ahLst/>
              <a:cxnLst/>
              <a:rect l="l" t="t" r="r" b="b"/>
              <a:pathLst>
                <a:path w="1068527" h="355864">
                  <a:moveTo>
                    <a:pt x="109908" y="0"/>
                  </a:moveTo>
                  <a:lnTo>
                    <a:pt x="958619" y="0"/>
                  </a:lnTo>
                  <a:cubicBezTo>
                    <a:pt x="987769" y="0"/>
                    <a:pt x="1015724" y="11580"/>
                    <a:pt x="1036336" y="32191"/>
                  </a:cubicBezTo>
                  <a:cubicBezTo>
                    <a:pt x="1056947" y="52803"/>
                    <a:pt x="1068527" y="80758"/>
                    <a:pt x="1068527" y="109908"/>
                  </a:cubicBezTo>
                  <a:lnTo>
                    <a:pt x="1068527" y="245956"/>
                  </a:lnTo>
                  <a:cubicBezTo>
                    <a:pt x="1068527" y="306657"/>
                    <a:pt x="1019320" y="355864"/>
                    <a:pt x="958619" y="355864"/>
                  </a:cubicBezTo>
                  <a:lnTo>
                    <a:pt x="109908" y="355864"/>
                  </a:lnTo>
                  <a:cubicBezTo>
                    <a:pt x="80758" y="355864"/>
                    <a:pt x="52803" y="344284"/>
                    <a:pt x="32191" y="323673"/>
                  </a:cubicBezTo>
                  <a:cubicBezTo>
                    <a:pt x="11580" y="303061"/>
                    <a:pt x="0" y="275106"/>
                    <a:pt x="0" y="245956"/>
                  </a:cubicBezTo>
                  <a:lnTo>
                    <a:pt x="0" y="109908"/>
                  </a:lnTo>
                  <a:cubicBezTo>
                    <a:pt x="0" y="80758"/>
                    <a:pt x="11580" y="52803"/>
                    <a:pt x="32191" y="32191"/>
                  </a:cubicBezTo>
                  <a:cubicBezTo>
                    <a:pt x="52803" y="11580"/>
                    <a:pt x="80758" y="0"/>
                    <a:pt x="109908" y="0"/>
                  </a:cubicBezTo>
                  <a:close/>
                </a:path>
              </a:pathLst>
            </a:custGeom>
            <a:solidFill>
              <a:srgbClr val="591E8D"/>
            </a:solidFill>
            <a:ln w="19050" cap="rnd">
              <a:solidFill>
                <a:srgbClr val="000000"/>
              </a:solidFill>
              <a:prstDash val="solid"/>
              <a:round/>
            </a:ln>
          </p:spPr>
        </p:sp>
        <p:sp>
          <p:nvSpPr>
            <p:cNvPr id="16" name="TextBox 16"/>
            <p:cNvSpPr txBox="1"/>
            <p:nvPr/>
          </p:nvSpPr>
          <p:spPr>
            <a:xfrm>
              <a:off x="0" y="-9525"/>
              <a:ext cx="1068527" cy="365389"/>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7" name="Freeform 17"/>
          <p:cNvSpPr/>
          <p:nvPr/>
        </p:nvSpPr>
        <p:spPr>
          <a:xfrm>
            <a:off x="6911474" y="206683"/>
            <a:ext cx="2451434" cy="612858"/>
          </a:xfrm>
          <a:custGeom>
            <a:avLst/>
            <a:gdLst/>
            <a:ahLst/>
            <a:cxnLst/>
            <a:rect l="l" t="t" r="r" b="b"/>
            <a:pathLst>
              <a:path w="2451434" h="612858">
                <a:moveTo>
                  <a:pt x="0" y="0"/>
                </a:moveTo>
                <a:lnTo>
                  <a:pt x="2451434" y="0"/>
                </a:lnTo>
                <a:lnTo>
                  <a:pt x="2451434" y="612859"/>
                </a:lnTo>
                <a:lnTo>
                  <a:pt x="0" y="612859"/>
                </a:lnTo>
                <a:lnTo>
                  <a:pt x="0" y="0"/>
                </a:lnTo>
                <a:close/>
              </a:path>
            </a:pathLst>
          </a:custGeom>
          <a:blipFill>
            <a:blip r:embed="rId3"/>
            <a:stretch>
              <a:fillRect/>
            </a:stretch>
          </a:blipFill>
        </p:spPr>
      </p:sp>
      <p:sp>
        <p:nvSpPr>
          <p:cNvPr id="18" name="TextBox 18"/>
          <p:cNvSpPr txBox="1"/>
          <p:nvPr/>
        </p:nvSpPr>
        <p:spPr>
          <a:xfrm>
            <a:off x="4170834" y="462631"/>
            <a:ext cx="1411932" cy="282129"/>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lang="en-US" sz="983" noProof="0" dirty="0" smtClean="0">
                <a:solidFill>
                  <a:srgbClr val="F4F2EB"/>
                </a:solidFill>
                <a:latin typeface="More Sugar"/>
                <a:ea typeface="More Sugar"/>
                <a:cs typeface="More Sugar"/>
                <a:sym typeface="More Sugar"/>
              </a:rPr>
              <a:t>PSHE</a:t>
            </a:r>
          </a:p>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RATIONALE </a:t>
            </a:r>
            <a:endPar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19" name="TextBox 19"/>
          <p:cNvSpPr txBox="1"/>
          <p:nvPr/>
        </p:nvSpPr>
        <p:spPr>
          <a:xfrm>
            <a:off x="384314" y="439524"/>
            <a:ext cx="2390169" cy="268501"/>
          </a:xfrm>
          <a:prstGeom prst="rect">
            <a:avLst/>
          </a:prstGeom>
        </p:spPr>
        <p:txBody>
          <a:bodyPr lIns="0" tIns="0" rIns="0" bIns="0" rtlCol="0" anchor="t">
            <a:spAutoFit/>
          </a:bodyPr>
          <a:lstStyle/>
          <a:p>
            <a:pPr marL="0" marR="0" lvl="0" indent="0" algn="ctr" defTabSz="914400" rtl="0" eaLnBrk="1" fontAlgn="auto" latinLnBrk="0" hangingPunct="1">
              <a:lnSpc>
                <a:spcPts val="2051"/>
              </a:lnSpc>
              <a:spcBef>
                <a:spcPts val="0"/>
              </a:spcBef>
              <a:spcAft>
                <a:spcPts val="0"/>
              </a:spcAft>
              <a:buClrTx/>
              <a:buSzTx/>
              <a:buFontTx/>
              <a:buNone/>
              <a:tabLst/>
              <a:defRPr/>
            </a:pPr>
            <a:r>
              <a:rPr kumimoji="0" lang="en-US" sz="1783" b="0" i="0" u="none" strike="noStrike" kern="1200" cap="none" spc="0" normalizeH="0" baseline="0" noProof="0" dirty="0" smtClean="0">
                <a:ln>
                  <a:noFill/>
                </a:ln>
                <a:solidFill>
                  <a:srgbClr val="591E8D"/>
                </a:solidFill>
                <a:effectLst/>
                <a:uLnTx/>
                <a:uFillTx/>
                <a:latin typeface="More Sugar"/>
                <a:ea typeface="More Sugar"/>
                <a:cs typeface="More Sugar"/>
                <a:sym typeface="More Sugar"/>
              </a:rPr>
              <a:t>POST-16 </a:t>
            </a:r>
            <a:r>
              <a:rPr kumimoji="0" lang="en-US" sz="1783" b="0" i="0" u="none" strike="noStrike" kern="1200" cap="none" spc="0" normalizeH="0" baseline="0" noProof="0" dirty="0">
                <a:ln>
                  <a:noFill/>
                </a:ln>
                <a:solidFill>
                  <a:srgbClr val="591E8D"/>
                </a:solidFill>
                <a:effectLst/>
                <a:uLnTx/>
                <a:uFillTx/>
                <a:latin typeface="More Sugar"/>
                <a:ea typeface="More Sugar"/>
                <a:cs typeface="More Sugar"/>
                <a:sym typeface="More Sugar"/>
              </a:rPr>
              <a:t>PATHWAY</a:t>
            </a:r>
          </a:p>
        </p:txBody>
      </p:sp>
      <p:grpSp>
        <p:nvGrpSpPr>
          <p:cNvPr id="20" name="Group 20"/>
          <p:cNvGrpSpPr/>
          <p:nvPr/>
        </p:nvGrpSpPr>
        <p:grpSpPr>
          <a:xfrm>
            <a:off x="728983" y="1031611"/>
            <a:ext cx="1201218" cy="492980"/>
            <a:chOff x="0" y="0"/>
            <a:chExt cx="728864" cy="299126"/>
          </a:xfrm>
        </p:grpSpPr>
        <p:sp>
          <p:nvSpPr>
            <p:cNvPr id="21" name="Freeform 21"/>
            <p:cNvSpPr/>
            <p:nvPr/>
          </p:nvSpPr>
          <p:spPr>
            <a:xfrm>
              <a:off x="0" y="0"/>
              <a:ext cx="728864" cy="299126"/>
            </a:xfrm>
            <a:custGeom>
              <a:avLst/>
              <a:gdLst/>
              <a:ahLst/>
              <a:cxnLst/>
              <a:rect l="l" t="t" r="r" b="b"/>
              <a:pathLst>
                <a:path w="728864" h="299126">
                  <a:moveTo>
                    <a:pt x="149563" y="0"/>
                  </a:moveTo>
                  <a:lnTo>
                    <a:pt x="579301" y="0"/>
                  </a:lnTo>
                  <a:cubicBezTo>
                    <a:pt x="661902" y="0"/>
                    <a:pt x="728864" y="66962"/>
                    <a:pt x="728864" y="149563"/>
                  </a:cubicBezTo>
                  <a:lnTo>
                    <a:pt x="728864" y="149563"/>
                  </a:lnTo>
                  <a:cubicBezTo>
                    <a:pt x="728864" y="189230"/>
                    <a:pt x="713106" y="227271"/>
                    <a:pt x="685058" y="255320"/>
                  </a:cubicBezTo>
                  <a:cubicBezTo>
                    <a:pt x="657009" y="283368"/>
                    <a:pt x="618967" y="299126"/>
                    <a:pt x="579301"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22" name="TextBox 22"/>
            <p:cNvSpPr txBox="1"/>
            <p:nvPr/>
          </p:nvSpPr>
          <p:spPr>
            <a:xfrm>
              <a:off x="0" y="-19050"/>
              <a:ext cx="728864"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3" name="TextBox 23"/>
          <p:cNvSpPr txBox="1"/>
          <p:nvPr/>
        </p:nvSpPr>
        <p:spPr>
          <a:xfrm>
            <a:off x="825463" y="1213065"/>
            <a:ext cx="1031676" cy="13959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a:ln>
                  <a:noFill/>
                </a:ln>
                <a:solidFill>
                  <a:srgbClr val="F4F2EB"/>
                </a:solidFill>
                <a:effectLst/>
                <a:uLnTx/>
                <a:uFillTx/>
                <a:latin typeface="More Sugar"/>
                <a:ea typeface="More Sugar"/>
                <a:cs typeface="More Sugar"/>
                <a:sym typeface="More Sugar"/>
              </a:rPr>
              <a:t>INTRODUCTION</a:t>
            </a:r>
          </a:p>
        </p:txBody>
      </p:sp>
      <p:grpSp>
        <p:nvGrpSpPr>
          <p:cNvPr id="24" name="Group 24"/>
          <p:cNvGrpSpPr/>
          <p:nvPr/>
        </p:nvGrpSpPr>
        <p:grpSpPr>
          <a:xfrm>
            <a:off x="773214" y="3528792"/>
            <a:ext cx="884729" cy="492980"/>
            <a:chOff x="0" y="0"/>
            <a:chExt cx="536828" cy="299126"/>
          </a:xfrm>
        </p:grpSpPr>
        <p:sp>
          <p:nvSpPr>
            <p:cNvPr id="25" name="Freeform 25"/>
            <p:cNvSpPr/>
            <p:nvPr/>
          </p:nvSpPr>
          <p:spPr>
            <a:xfrm>
              <a:off x="0" y="0"/>
              <a:ext cx="536828" cy="299126"/>
            </a:xfrm>
            <a:custGeom>
              <a:avLst/>
              <a:gdLst/>
              <a:ahLst/>
              <a:cxnLst/>
              <a:rect l="l" t="t" r="r" b="b"/>
              <a:pathLst>
                <a:path w="536828" h="299126">
                  <a:moveTo>
                    <a:pt x="149563" y="0"/>
                  </a:moveTo>
                  <a:lnTo>
                    <a:pt x="387265" y="0"/>
                  </a:lnTo>
                  <a:cubicBezTo>
                    <a:pt x="426931" y="0"/>
                    <a:pt x="464973" y="15757"/>
                    <a:pt x="493022" y="43806"/>
                  </a:cubicBezTo>
                  <a:cubicBezTo>
                    <a:pt x="521070" y="71854"/>
                    <a:pt x="536828" y="109896"/>
                    <a:pt x="536828" y="149563"/>
                  </a:cubicBezTo>
                  <a:lnTo>
                    <a:pt x="536828" y="149563"/>
                  </a:lnTo>
                  <a:cubicBezTo>
                    <a:pt x="536828" y="189230"/>
                    <a:pt x="521070" y="227271"/>
                    <a:pt x="493022" y="255320"/>
                  </a:cubicBezTo>
                  <a:cubicBezTo>
                    <a:pt x="464973" y="283368"/>
                    <a:pt x="426931" y="299126"/>
                    <a:pt x="387265"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26" name="TextBox 26"/>
            <p:cNvSpPr txBox="1"/>
            <p:nvPr/>
          </p:nvSpPr>
          <p:spPr>
            <a:xfrm>
              <a:off x="0" y="-19050"/>
              <a:ext cx="536828"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7" name="TextBox 27"/>
          <p:cNvSpPr txBox="1"/>
          <p:nvPr/>
        </p:nvSpPr>
        <p:spPr>
          <a:xfrm>
            <a:off x="813632" y="3717355"/>
            <a:ext cx="705966" cy="13959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AIMS</a:t>
            </a:r>
          </a:p>
        </p:txBody>
      </p:sp>
      <p:grpSp>
        <p:nvGrpSpPr>
          <p:cNvPr id="28" name="Group 28"/>
          <p:cNvGrpSpPr/>
          <p:nvPr/>
        </p:nvGrpSpPr>
        <p:grpSpPr>
          <a:xfrm>
            <a:off x="2116609" y="2856462"/>
            <a:ext cx="7117603" cy="1431123"/>
            <a:chOff x="0" y="-19050"/>
            <a:chExt cx="1885490" cy="388821"/>
          </a:xfrm>
        </p:grpSpPr>
        <p:sp>
          <p:nvSpPr>
            <p:cNvPr id="29" name="Freeform 29"/>
            <p:cNvSpPr/>
            <p:nvPr/>
          </p:nvSpPr>
          <p:spPr>
            <a:xfrm>
              <a:off x="0" y="0"/>
              <a:ext cx="1885490" cy="369771"/>
            </a:xfrm>
            <a:custGeom>
              <a:avLst/>
              <a:gdLst/>
              <a:ahLst/>
              <a:cxnLst/>
              <a:rect l="l" t="t" r="r" b="b"/>
              <a:pathLst>
                <a:path w="1885490" h="369771">
                  <a:moveTo>
                    <a:pt x="32384" y="0"/>
                  </a:moveTo>
                  <a:lnTo>
                    <a:pt x="1853106" y="0"/>
                  </a:lnTo>
                  <a:cubicBezTo>
                    <a:pt x="1870991" y="0"/>
                    <a:pt x="1885490" y="14499"/>
                    <a:pt x="1885490" y="32384"/>
                  </a:cubicBezTo>
                  <a:lnTo>
                    <a:pt x="1885490" y="337387"/>
                  </a:lnTo>
                  <a:cubicBezTo>
                    <a:pt x="1885490" y="355272"/>
                    <a:pt x="1870991" y="369771"/>
                    <a:pt x="1853106" y="369771"/>
                  </a:cubicBezTo>
                  <a:lnTo>
                    <a:pt x="32384" y="369771"/>
                  </a:lnTo>
                  <a:cubicBezTo>
                    <a:pt x="14499" y="369771"/>
                    <a:pt x="0" y="355272"/>
                    <a:pt x="0" y="337387"/>
                  </a:cubicBezTo>
                  <a:lnTo>
                    <a:pt x="0" y="32384"/>
                  </a:lnTo>
                  <a:cubicBezTo>
                    <a:pt x="0" y="14499"/>
                    <a:pt x="14499" y="0"/>
                    <a:pt x="32384" y="0"/>
                  </a:cubicBezTo>
                  <a:close/>
                </a:path>
              </a:pathLst>
            </a:custGeom>
            <a:solidFill>
              <a:srgbClr val="FFFFFF"/>
            </a:solidFill>
            <a:ln w="19050" cap="rnd">
              <a:solidFill>
                <a:srgbClr val="000000"/>
              </a:solidFill>
              <a:prstDash val="solid"/>
              <a:round/>
            </a:ln>
          </p:spPr>
        </p:sp>
        <p:sp>
          <p:nvSpPr>
            <p:cNvPr id="30" name="TextBox 30"/>
            <p:cNvSpPr txBox="1"/>
            <p:nvPr/>
          </p:nvSpPr>
          <p:spPr>
            <a:xfrm>
              <a:off x="0" y="-19050"/>
              <a:ext cx="1885490" cy="38882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1" name="Group 31"/>
          <p:cNvGrpSpPr/>
          <p:nvPr/>
        </p:nvGrpSpPr>
        <p:grpSpPr>
          <a:xfrm>
            <a:off x="736185" y="4380620"/>
            <a:ext cx="1201218" cy="492980"/>
            <a:chOff x="0" y="0"/>
            <a:chExt cx="728864" cy="299126"/>
          </a:xfrm>
        </p:grpSpPr>
        <p:sp>
          <p:nvSpPr>
            <p:cNvPr id="32" name="Freeform 32"/>
            <p:cNvSpPr/>
            <p:nvPr/>
          </p:nvSpPr>
          <p:spPr>
            <a:xfrm>
              <a:off x="0" y="0"/>
              <a:ext cx="728864" cy="299126"/>
            </a:xfrm>
            <a:custGeom>
              <a:avLst/>
              <a:gdLst/>
              <a:ahLst/>
              <a:cxnLst/>
              <a:rect l="l" t="t" r="r" b="b"/>
              <a:pathLst>
                <a:path w="728864" h="299126">
                  <a:moveTo>
                    <a:pt x="149563" y="0"/>
                  </a:moveTo>
                  <a:lnTo>
                    <a:pt x="579301" y="0"/>
                  </a:lnTo>
                  <a:cubicBezTo>
                    <a:pt x="661902" y="0"/>
                    <a:pt x="728864" y="66962"/>
                    <a:pt x="728864" y="149563"/>
                  </a:cubicBezTo>
                  <a:lnTo>
                    <a:pt x="728864" y="149563"/>
                  </a:lnTo>
                  <a:cubicBezTo>
                    <a:pt x="728864" y="189230"/>
                    <a:pt x="713106" y="227271"/>
                    <a:pt x="685058" y="255320"/>
                  </a:cubicBezTo>
                  <a:cubicBezTo>
                    <a:pt x="657009" y="283368"/>
                    <a:pt x="618967" y="299126"/>
                    <a:pt x="579301"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33" name="TextBox 33"/>
            <p:cNvSpPr txBox="1"/>
            <p:nvPr/>
          </p:nvSpPr>
          <p:spPr>
            <a:xfrm>
              <a:off x="0" y="-19050"/>
              <a:ext cx="728864"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34" name="TextBox 34"/>
          <p:cNvSpPr txBox="1"/>
          <p:nvPr/>
        </p:nvSpPr>
        <p:spPr>
          <a:xfrm>
            <a:off x="911074" y="4557312"/>
            <a:ext cx="877994" cy="13959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CURRICULUM</a:t>
            </a:r>
          </a:p>
        </p:txBody>
      </p:sp>
      <p:sp>
        <p:nvSpPr>
          <p:cNvPr id="35" name="AutoShape 35"/>
          <p:cNvSpPr/>
          <p:nvPr/>
        </p:nvSpPr>
        <p:spPr>
          <a:xfrm flipH="1">
            <a:off x="474591" y="2453700"/>
            <a:ext cx="2552783" cy="0"/>
          </a:xfrm>
          <a:prstGeom prst="line">
            <a:avLst/>
          </a:prstGeom>
          <a:ln w="19050" cap="flat">
            <a:solidFill>
              <a:srgbClr val="000000"/>
            </a:solidFill>
            <a:prstDash val="solid"/>
            <a:headEnd type="none" w="sm" len="sm"/>
            <a:tailEnd type="none" w="sm" len="sm"/>
          </a:ln>
        </p:spPr>
      </p:sp>
      <p:grpSp>
        <p:nvGrpSpPr>
          <p:cNvPr id="36" name="Group 36"/>
          <p:cNvGrpSpPr/>
          <p:nvPr/>
        </p:nvGrpSpPr>
        <p:grpSpPr>
          <a:xfrm>
            <a:off x="2228912" y="4319951"/>
            <a:ext cx="6979089" cy="560184"/>
            <a:chOff x="0" y="-19050"/>
            <a:chExt cx="1879849" cy="295198"/>
          </a:xfrm>
        </p:grpSpPr>
        <p:sp>
          <p:nvSpPr>
            <p:cNvPr id="37" name="Freeform 37"/>
            <p:cNvSpPr/>
            <p:nvPr/>
          </p:nvSpPr>
          <p:spPr>
            <a:xfrm>
              <a:off x="8373" y="9477"/>
              <a:ext cx="1871476" cy="266671"/>
            </a:xfrm>
            <a:custGeom>
              <a:avLst/>
              <a:gdLst/>
              <a:ahLst/>
              <a:cxnLst/>
              <a:rect l="l" t="t" r="r" b="b"/>
              <a:pathLst>
                <a:path w="1871476" h="266671">
                  <a:moveTo>
                    <a:pt x="32626" y="0"/>
                  </a:moveTo>
                  <a:lnTo>
                    <a:pt x="1838850" y="0"/>
                  </a:lnTo>
                  <a:cubicBezTo>
                    <a:pt x="1856869" y="0"/>
                    <a:pt x="1871476" y="14607"/>
                    <a:pt x="1871476" y="32626"/>
                  </a:cubicBezTo>
                  <a:lnTo>
                    <a:pt x="1871476" y="234044"/>
                  </a:lnTo>
                  <a:cubicBezTo>
                    <a:pt x="1871476" y="242697"/>
                    <a:pt x="1868039" y="250996"/>
                    <a:pt x="1861920" y="257115"/>
                  </a:cubicBezTo>
                  <a:cubicBezTo>
                    <a:pt x="1855802" y="263233"/>
                    <a:pt x="1847503" y="266671"/>
                    <a:pt x="1838850" y="266671"/>
                  </a:cubicBezTo>
                  <a:lnTo>
                    <a:pt x="32626" y="266671"/>
                  </a:lnTo>
                  <a:cubicBezTo>
                    <a:pt x="14607" y="266671"/>
                    <a:pt x="0" y="252063"/>
                    <a:pt x="0" y="234044"/>
                  </a:cubicBezTo>
                  <a:lnTo>
                    <a:pt x="0" y="32626"/>
                  </a:lnTo>
                  <a:cubicBezTo>
                    <a:pt x="0" y="14607"/>
                    <a:pt x="14607" y="0"/>
                    <a:pt x="32626" y="0"/>
                  </a:cubicBezTo>
                  <a:close/>
                </a:path>
              </a:pathLst>
            </a:custGeom>
            <a:solidFill>
              <a:srgbClr val="FFFFFF"/>
            </a:solidFill>
            <a:ln w="19050" cap="rnd">
              <a:solidFill>
                <a:srgbClr val="000000"/>
              </a:solidFill>
              <a:prstDash val="solid"/>
              <a:round/>
            </a:ln>
          </p:spPr>
          <p:txBody>
            <a:bodyPr/>
            <a:lstStyle/>
            <a:p>
              <a:endParaRPr lang="en-GB" sz="1400" i="1" dirty="0"/>
            </a:p>
          </p:txBody>
        </p:sp>
        <p:sp>
          <p:nvSpPr>
            <p:cNvPr id="38" name="TextBox 38"/>
            <p:cNvSpPr txBox="1"/>
            <p:nvPr/>
          </p:nvSpPr>
          <p:spPr>
            <a:xfrm>
              <a:off x="0" y="-19050"/>
              <a:ext cx="1871476" cy="28572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39" name="Group 39"/>
          <p:cNvGrpSpPr/>
          <p:nvPr/>
        </p:nvGrpSpPr>
        <p:grpSpPr>
          <a:xfrm>
            <a:off x="758466" y="2203067"/>
            <a:ext cx="1201218" cy="492980"/>
            <a:chOff x="0" y="0"/>
            <a:chExt cx="728864" cy="299126"/>
          </a:xfrm>
        </p:grpSpPr>
        <p:sp>
          <p:nvSpPr>
            <p:cNvPr id="40" name="Freeform 40"/>
            <p:cNvSpPr/>
            <p:nvPr/>
          </p:nvSpPr>
          <p:spPr>
            <a:xfrm>
              <a:off x="0" y="0"/>
              <a:ext cx="728864" cy="299126"/>
            </a:xfrm>
            <a:custGeom>
              <a:avLst/>
              <a:gdLst/>
              <a:ahLst/>
              <a:cxnLst/>
              <a:rect l="l" t="t" r="r" b="b"/>
              <a:pathLst>
                <a:path w="728864" h="299126">
                  <a:moveTo>
                    <a:pt x="149563" y="0"/>
                  </a:moveTo>
                  <a:lnTo>
                    <a:pt x="579301" y="0"/>
                  </a:lnTo>
                  <a:cubicBezTo>
                    <a:pt x="661902" y="0"/>
                    <a:pt x="728864" y="66962"/>
                    <a:pt x="728864" y="149563"/>
                  </a:cubicBezTo>
                  <a:lnTo>
                    <a:pt x="728864" y="149563"/>
                  </a:lnTo>
                  <a:cubicBezTo>
                    <a:pt x="728864" y="189230"/>
                    <a:pt x="713106" y="227271"/>
                    <a:pt x="685058" y="255320"/>
                  </a:cubicBezTo>
                  <a:cubicBezTo>
                    <a:pt x="657009" y="283368"/>
                    <a:pt x="618967" y="299126"/>
                    <a:pt x="579301"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41" name="TextBox 41"/>
            <p:cNvSpPr txBox="1"/>
            <p:nvPr/>
          </p:nvSpPr>
          <p:spPr>
            <a:xfrm>
              <a:off x="0" y="-19050"/>
              <a:ext cx="728864"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2" name="TextBox 42"/>
          <p:cNvSpPr txBox="1"/>
          <p:nvPr/>
        </p:nvSpPr>
        <p:spPr>
          <a:xfrm>
            <a:off x="902304" y="2394937"/>
            <a:ext cx="877994" cy="141962"/>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INTENT</a:t>
            </a:r>
            <a:endPar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
        <p:nvSpPr>
          <p:cNvPr id="51" name="Rectangle 50"/>
          <p:cNvSpPr/>
          <p:nvPr/>
        </p:nvSpPr>
        <p:spPr>
          <a:xfrm>
            <a:off x="2358342" y="2214324"/>
            <a:ext cx="5322441" cy="369332"/>
          </a:xfrm>
          <a:prstGeom prst="rect">
            <a:avLst/>
          </a:prstGeom>
        </p:spPr>
        <p:txBody>
          <a:bodyPr wrap="square">
            <a:spAutoFit/>
          </a:bodyPr>
          <a:lstStyle/>
          <a:p>
            <a:pPr marL="171450" lvl="0" indent="-171450">
              <a:buFont typeface="Arial" panose="020B0604020202020204" pitchFamily="34" charset="0"/>
              <a:buChar char="•"/>
              <a:defRPr/>
            </a:pPr>
            <a:endParaRPr lang="en-GB" dirty="0"/>
          </a:p>
        </p:txBody>
      </p:sp>
      <p:grpSp>
        <p:nvGrpSpPr>
          <p:cNvPr id="54" name="Group 11"/>
          <p:cNvGrpSpPr/>
          <p:nvPr/>
        </p:nvGrpSpPr>
        <p:grpSpPr>
          <a:xfrm>
            <a:off x="2263576" y="2014623"/>
            <a:ext cx="6949895" cy="853726"/>
            <a:chOff x="0" y="0"/>
            <a:chExt cx="1893924" cy="284341"/>
          </a:xfrm>
        </p:grpSpPr>
        <p:sp>
          <p:nvSpPr>
            <p:cNvPr id="55" name="Freeform 12"/>
            <p:cNvSpPr/>
            <p:nvPr/>
          </p:nvSpPr>
          <p:spPr>
            <a:xfrm>
              <a:off x="0" y="0"/>
              <a:ext cx="1893924" cy="284341"/>
            </a:xfrm>
            <a:custGeom>
              <a:avLst/>
              <a:gdLst/>
              <a:ahLst/>
              <a:cxnLst/>
              <a:rect l="l" t="t" r="r" b="b"/>
              <a:pathLst>
                <a:path w="1893924" h="284341">
                  <a:moveTo>
                    <a:pt x="32240" y="0"/>
                  </a:moveTo>
                  <a:lnTo>
                    <a:pt x="1861684" y="0"/>
                  </a:lnTo>
                  <a:cubicBezTo>
                    <a:pt x="1879490" y="0"/>
                    <a:pt x="1893924" y="14434"/>
                    <a:pt x="1893924" y="32240"/>
                  </a:cubicBezTo>
                  <a:lnTo>
                    <a:pt x="1893924" y="252101"/>
                  </a:lnTo>
                  <a:cubicBezTo>
                    <a:pt x="1893924" y="269907"/>
                    <a:pt x="1879490" y="284341"/>
                    <a:pt x="1861684" y="284341"/>
                  </a:cubicBezTo>
                  <a:lnTo>
                    <a:pt x="32240" y="284341"/>
                  </a:lnTo>
                  <a:cubicBezTo>
                    <a:pt x="14434" y="284341"/>
                    <a:pt x="0" y="269907"/>
                    <a:pt x="0" y="252101"/>
                  </a:cubicBezTo>
                  <a:lnTo>
                    <a:pt x="0" y="32240"/>
                  </a:lnTo>
                  <a:cubicBezTo>
                    <a:pt x="0" y="14434"/>
                    <a:pt x="14434" y="0"/>
                    <a:pt x="32240" y="0"/>
                  </a:cubicBezTo>
                  <a:close/>
                </a:path>
              </a:pathLst>
            </a:custGeom>
            <a:solidFill>
              <a:srgbClr val="FFFFFF"/>
            </a:solidFill>
            <a:ln w="19050" cap="rnd">
              <a:solidFill>
                <a:srgbClr val="000000"/>
              </a:solidFill>
              <a:prstDash val="solid"/>
              <a:round/>
            </a:ln>
          </p:spPr>
        </p:sp>
        <p:sp>
          <p:nvSpPr>
            <p:cNvPr id="56" name="TextBox 13"/>
            <p:cNvSpPr txBox="1"/>
            <p:nvPr/>
          </p:nvSpPr>
          <p:spPr>
            <a:xfrm>
              <a:off x="0" y="-19050"/>
              <a:ext cx="1893924" cy="30339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8" name="Rectangle 57"/>
          <p:cNvSpPr/>
          <p:nvPr/>
        </p:nvSpPr>
        <p:spPr>
          <a:xfrm>
            <a:off x="2224430" y="4379937"/>
            <a:ext cx="6991387" cy="461665"/>
          </a:xfrm>
          <a:prstGeom prst="rect">
            <a:avLst/>
          </a:prstGeom>
        </p:spPr>
        <p:txBody>
          <a:bodyPr wrap="square">
            <a:spAutoFit/>
          </a:bodyPr>
          <a:lstStyle/>
          <a:p>
            <a:r>
              <a:rPr lang="en-GB" sz="800" dirty="0">
                <a:latin typeface="Canva Sans" panose="020B0604020202020204" charset="0"/>
              </a:rPr>
              <a:t>Each pathway follows a slightly different curriculum, carefully tailored to suit the unique needs of the learners and to extend their prior learning. </a:t>
            </a:r>
            <a:r>
              <a:rPr lang="en-GB" sz="800" dirty="0" smtClean="0">
                <a:latin typeface="Canva Sans" panose="020B0604020202020204" charset="0"/>
              </a:rPr>
              <a:t>This </a:t>
            </a:r>
            <a:r>
              <a:rPr lang="en-GB" sz="800" dirty="0">
                <a:latin typeface="Canva Sans" panose="020B0604020202020204" charset="0"/>
              </a:rPr>
              <a:t>personalised approach ensures that students are engaged and supported in achieving their individual goals, building on the skills and knowledge they have already developed</a:t>
            </a:r>
            <a:r>
              <a:rPr lang="en-GB" sz="800" dirty="0"/>
              <a:t>.</a:t>
            </a:r>
          </a:p>
        </p:txBody>
      </p:sp>
      <p:grpSp>
        <p:nvGrpSpPr>
          <p:cNvPr id="59" name="Group 48"/>
          <p:cNvGrpSpPr/>
          <p:nvPr/>
        </p:nvGrpSpPr>
        <p:grpSpPr>
          <a:xfrm>
            <a:off x="164821" y="5713261"/>
            <a:ext cx="3187979" cy="1447607"/>
            <a:chOff x="-35309" y="-19050"/>
            <a:chExt cx="1517111" cy="963070"/>
          </a:xfrm>
        </p:grpSpPr>
        <p:sp>
          <p:nvSpPr>
            <p:cNvPr id="60" name="Freeform 49"/>
            <p:cNvSpPr/>
            <p:nvPr/>
          </p:nvSpPr>
          <p:spPr>
            <a:xfrm>
              <a:off x="-35309" y="14061"/>
              <a:ext cx="1481802" cy="929959"/>
            </a:xfrm>
            <a:custGeom>
              <a:avLst/>
              <a:gdLst/>
              <a:ahLst/>
              <a:cxnLst/>
              <a:rect l="l" t="t" r="r" b="b"/>
              <a:pathLst>
                <a:path w="1481802" h="929959">
                  <a:moveTo>
                    <a:pt x="79254" y="0"/>
                  </a:moveTo>
                  <a:lnTo>
                    <a:pt x="1402548" y="0"/>
                  </a:lnTo>
                  <a:cubicBezTo>
                    <a:pt x="1446319" y="0"/>
                    <a:pt x="1481802" y="35483"/>
                    <a:pt x="1481802" y="79254"/>
                  </a:cubicBezTo>
                  <a:lnTo>
                    <a:pt x="1481802" y="850705"/>
                  </a:lnTo>
                  <a:cubicBezTo>
                    <a:pt x="1481802" y="871725"/>
                    <a:pt x="1473453" y="891883"/>
                    <a:pt x="1458589" y="906746"/>
                  </a:cubicBezTo>
                  <a:cubicBezTo>
                    <a:pt x="1443726" y="921609"/>
                    <a:pt x="1423568" y="929959"/>
                    <a:pt x="1402548" y="929959"/>
                  </a:cubicBezTo>
                  <a:lnTo>
                    <a:pt x="79254" y="929959"/>
                  </a:lnTo>
                  <a:cubicBezTo>
                    <a:pt x="58235" y="929959"/>
                    <a:pt x="38076" y="921609"/>
                    <a:pt x="23213" y="906746"/>
                  </a:cubicBezTo>
                  <a:cubicBezTo>
                    <a:pt x="8350" y="891883"/>
                    <a:pt x="0" y="871725"/>
                    <a:pt x="0" y="850705"/>
                  </a:cubicBezTo>
                  <a:lnTo>
                    <a:pt x="0" y="79254"/>
                  </a:lnTo>
                  <a:cubicBezTo>
                    <a:pt x="0" y="58235"/>
                    <a:pt x="8350" y="38076"/>
                    <a:pt x="23213" y="23213"/>
                  </a:cubicBezTo>
                  <a:cubicBezTo>
                    <a:pt x="38076" y="8350"/>
                    <a:pt x="58235" y="0"/>
                    <a:pt x="79254" y="0"/>
                  </a:cubicBezTo>
                  <a:close/>
                </a:path>
              </a:pathLst>
            </a:custGeom>
            <a:solidFill>
              <a:srgbClr val="9374AF"/>
            </a:solidFill>
            <a:ln w="19050" cap="rnd">
              <a:solidFill>
                <a:srgbClr val="000000"/>
              </a:solidFill>
              <a:prstDash val="solid"/>
              <a:round/>
            </a:ln>
          </p:spPr>
          <p:txBody>
            <a:bodyPr/>
            <a:lstStyle/>
            <a:p>
              <a:r>
                <a:rPr lang="en-GB" sz="900" b="1" u="sng" dirty="0" smtClean="0">
                  <a:solidFill>
                    <a:schemeClr val="bg1"/>
                  </a:solidFill>
                </a:rPr>
                <a:t>Aspire –</a:t>
              </a:r>
            </a:p>
            <a:p>
              <a:r>
                <a:rPr lang="en-GB" sz="800" dirty="0" smtClean="0">
                  <a:solidFill>
                    <a:schemeClr val="bg1"/>
                  </a:solidFill>
                </a:rPr>
                <a:t>To </a:t>
              </a:r>
              <a:r>
                <a:rPr lang="en-GB" sz="800" dirty="0">
                  <a:solidFill>
                    <a:schemeClr val="bg1"/>
                  </a:solidFill>
                </a:rPr>
                <a:t>empower students to engage confidently in their environment, promoting health and independence. </a:t>
              </a:r>
            </a:p>
            <a:p>
              <a:r>
                <a:rPr lang="en-GB" sz="800" dirty="0" smtClean="0">
                  <a:solidFill>
                    <a:schemeClr val="bg1"/>
                  </a:solidFill>
                </a:rPr>
                <a:t>In </a:t>
              </a:r>
              <a:r>
                <a:rPr lang="en-GB" sz="800" dirty="0">
                  <a:solidFill>
                    <a:schemeClr val="bg1"/>
                  </a:solidFill>
                </a:rPr>
                <a:t>this pathway, PSHE is not delivered as a separate subject but opportunities are embedded throughout the curriculum to support </a:t>
              </a:r>
              <a:r>
                <a:rPr lang="en-GB" sz="800" dirty="0" smtClean="0">
                  <a:solidFill>
                    <a:schemeClr val="bg1"/>
                  </a:solidFill>
                </a:rPr>
                <a:t>the holistic </a:t>
              </a:r>
              <a:r>
                <a:rPr lang="en-GB" sz="800" dirty="0">
                  <a:solidFill>
                    <a:schemeClr val="bg1"/>
                  </a:solidFill>
                </a:rPr>
                <a:t>development of the whole learner in preparation for adulthood.  There are daily opportunities to  develop personal care skills as part of Independent </a:t>
              </a:r>
              <a:r>
                <a:rPr lang="en-GB" sz="800" dirty="0" smtClean="0">
                  <a:solidFill>
                    <a:schemeClr val="bg1"/>
                  </a:solidFill>
                </a:rPr>
                <a:t>Living, as well as strong links to Community Inclusion and Communication but all aspects of the curriculum aim to develop student’s health and wellbeing.</a:t>
              </a:r>
              <a:endParaRPr lang="en-GB" sz="900" dirty="0">
                <a:solidFill>
                  <a:schemeClr val="bg1"/>
                </a:solidFill>
              </a:endParaRPr>
            </a:p>
          </p:txBody>
        </p:sp>
        <p:sp>
          <p:nvSpPr>
            <p:cNvPr id="61" name="TextBox 50"/>
            <p:cNvSpPr txBox="1"/>
            <p:nvPr/>
          </p:nvSpPr>
          <p:spPr>
            <a:xfrm>
              <a:off x="0" y="-19050"/>
              <a:ext cx="1481802" cy="949009"/>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62" name="Group 48"/>
          <p:cNvGrpSpPr/>
          <p:nvPr/>
        </p:nvGrpSpPr>
        <p:grpSpPr>
          <a:xfrm>
            <a:off x="3200400" y="5727578"/>
            <a:ext cx="3141492" cy="1426472"/>
            <a:chOff x="0" y="-19050"/>
            <a:chExt cx="1485860" cy="949009"/>
          </a:xfrm>
        </p:grpSpPr>
        <p:sp>
          <p:nvSpPr>
            <p:cNvPr id="63" name="Freeform 49"/>
            <p:cNvSpPr/>
            <p:nvPr/>
          </p:nvSpPr>
          <p:spPr>
            <a:xfrm>
              <a:off x="112437" y="0"/>
              <a:ext cx="1373423" cy="929959"/>
            </a:xfrm>
            <a:custGeom>
              <a:avLst/>
              <a:gdLst/>
              <a:ahLst/>
              <a:cxnLst/>
              <a:rect l="l" t="t" r="r" b="b"/>
              <a:pathLst>
                <a:path w="1481802" h="929959">
                  <a:moveTo>
                    <a:pt x="79254" y="0"/>
                  </a:moveTo>
                  <a:lnTo>
                    <a:pt x="1402548" y="0"/>
                  </a:lnTo>
                  <a:cubicBezTo>
                    <a:pt x="1446319" y="0"/>
                    <a:pt x="1481802" y="35483"/>
                    <a:pt x="1481802" y="79254"/>
                  </a:cubicBezTo>
                  <a:lnTo>
                    <a:pt x="1481802" y="850705"/>
                  </a:lnTo>
                  <a:cubicBezTo>
                    <a:pt x="1481802" y="871725"/>
                    <a:pt x="1473453" y="891883"/>
                    <a:pt x="1458589" y="906746"/>
                  </a:cubicBezTo>
                  <a:cubicBezTo>
                    <a:pt x="1443726" y="921609"/>
                    <a:pt x="1423568" y="929959"/>
                    <a:pt x="1402548" y="929959"/>
                  </a:cubicBezTo>
                  <a:lnTo>
                    <a:pt x="79254" y="929959"/>
                  </a:lnTo>
                  <a:cubicBezTo>
                    <a:pt x="58235" y="929959"/>
                    <a:pt x="38076" y="921609"/>
                    <a:pt x="23213" y="906746"/>
                  </a:cubicBezTo>
                  <a:cubicBezTo>
                    <a:pt x="8350" y="891883"/>
                    <a:pt x="0" y="871725"/>
                    <a:pt x="0" y="850705"/>
                  </a:cubicBezTo>
                  <a:lnTo>
                    <a:pt x="0" y="79254"/>
                  </a:lnTo>
                  <a:cubicBezTo>
                    <a:pt x="0" y="58235"/>
                    <a:pt x="8350" y="38076"/>
                    <a:pt x="23213" y="23213"/>
                  </a:cubicBezTo>
                  <a:cubicBezTo>
                    <a:pt x="38076" y="8350"/>
                    <a:pt x="58235" y="0"/>
                    <a:pt x="79254" y="0"/>
                  </a:cubicBezTo>
                  <a:close/>
                </a:path>
              </a:pathLst>
            </a:custGeom>
            <a:solidFill>
              <a:srgbClr val="9374AF"/>
            </a:solidFill>
            <a:ln w="19050" cap="rnd">
              <a:solidFill>
                <a:srgbClr val="000000"/>
              </a:solidFill>
              <a:prstDash val="solid"/>
              <a:round/>
            </a:ln>
          </p:spPr>
          <p:txBody>
            <a:bodyPr/>
            <a:lstStyle/>
            <a:p>
              <a:r>
                <a:rPr lang="en-GB" sz="900" b="1" u="sng" dirty="0" smtClean="0">
                  <a:solidFill>
                    <a:schemeClr val="bg1"/>
                  </a:solidFill>
                </a:rPr>
                <a:t>Endeavour –</a:t>
              </a:r>
            </a:p>
            <a:p>
              <a:r>
                <a:rPr lang="en-GB" sz="800" dirty="0">
                  <a:solidFill>
                    <a:schemeClr val="bg1"/>
                  </a:solidFill>
                </a:rPr>
                <a:t>To support learners in developing </a:t>
              </a:r>
              <a:r>
                <a:rPr lang="en-GB" sz="800" dirty="0" smtClean="0">
                  <a:solidFill>
                    <a:schemeClr val="bg1"/>
                  </a:solidFill>
                </a:rPr>
                <a:t>their emotional </a:t>
              </a:r>
              <a:r>
                <a:rPr lang="en-GB" sz="800" dirty="0">
                  <a:solidFill>
                    <a:schemeClr val="bg1"/>
                  </a:solidFill>
                </a:rPr>
                <a:t>and social skills needed for a healthy and independent life. The curriculum focuses on managing emotions and behaviour, promoting positive </a:t>
              </a:r>
              <a:r>
                <a:rPr lang="en-GB" sz="800" dirty="0" smtClean="0">
                  <a:solidFill>
                    <a:schemeClr val="bg1"/>
                  </a:solidFill>
                </a:rPr>
                <a:t>relationships. </a:t>
              </a:r>
              <a:r>
                <a:rPr lang="en-GB" sz="800" dirty="0">
                  <a:solidFill>
                    <a:schemeClr val="bg1"/>
                  </a:solidFill>
                </a:rPr>
                <a:t>Discreet </a:t>
              </a:r>
              <a:r>
                <a:rPr lang="en-GB" sz="800" dirty="0" smtClean="0">
                  <a:solidFill>
                    <a:schemeClr val="bg1"/>
                  </a:solidFill>
                </a:rPr>
                <a:t>PSHE lessons</a:t>
              </a:r>
              <a:r>
                <a:rPr lang="en-GB" sz="800" dirty="0">
                  <a:solidFill>
                    <a:schemeClr val="bg1"/>
                  </a:solidFill>
                </a:rPr>
                <a:t> </a:t>
              </a:r>
              <a:r>
                <a:rPr lang="en-GB" sz="800" dirty="0" smtClean="0">
                  <a:solidFill>
                    <a:schemeClr val="bg1"/>
                  </a:solidFill>
                </a:rPr>
                <a:t>allow for focused delivery</a:t>
              </a:r>
              <a:r>
                <a:rPr lang="en-GB" sz="800" dirty="0">
                  <a:solidFill>
                    <a:schemeClr val="bg1"/>
                  </a:solidFill>
                </a:rPr>
                <a:t> </a:t>
              </a:r>
              <a:r>
                <a:rPr lang="en-GB" sz="800" dirty="0" smtClean="0">
                  <a:solidFill>
                    <a:schemeClr val="bg1"/>
                  </a:solidFill>
                </a:rPr>
                <a:t>of curriculum and personal targets</a:t>
              </a:r>
              <a:r>
                <a:rPr lang="en-GB" sz="800" dirty="0">
                  <a:solidFill>
                    <a:schemeClr val="bg1"/>
                  </a:solidFill>
                </a:rPr>
                <a:t> </a:t>
              </a:r>
              <a:r>
                <a:rPr lang="en-GB" sz="800" dirty="0" smtClean="0">
                  <a:solidFill>
                    <a:schemeClr val="bg1"/>
                  </a:solidFill>
                </a:rPr>
                <a:t>through structured </a:t>
              </a:r>
              <a:r>
                <a:rPr lang="en-GB" sz="800" dirty="0">
                  <a:solidFill>
                    <a:schemeClr val="bg1"/>
                  </a:solidFill>
                </a:rPr>
                <a:t>learning activities and real-life </a:t>
              </a:r>
              <a:r>
                <a:rPr lang="en-GB" sz="800" dirty="0" smtClean="0">
                  <a:solidFill>
                    <a:schemeClr val="bg1"/>
                  </a:solidFill>
                </a:rPr>
                <a:t>experiences.  There are strong links to other curriculum areas such as Independent Living and Community Inclusion</a:t>
              </a:r>
              <a:r>
                <a:rPr lang="en-GB" sz="900" dirty="0" smtClean="0">
                  <a:solidFill>
                    <a:schemeClr val="bg1"/>
                  </a:solidFill>
                </a:rPr>
                <a:t>.</a:t>
              </a:r>
              <a:endParaRPr lang="en-GB" sz="900" dirty="0">
                <a:solidFill>
                  <a:schemeClr val="bg1"/>
                </a:solidFill>
              </a:endParaRPr>
            </a:p>
          </p:txBody>
        </p:sp>
        <p:sp>
          <p:nvSpPr>
            <p:cNvPr id="64" name="TextBox 50"/>
            <p:cNvSpPr txBox="1"/>
            <p:nvPr/>
          </p:nvSpPr>
          <p:spPr>
            <a:xfrm>
              <a:off x="0" y="-19050"/>
              <a:ext cx="1481802" cy="949009"/>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68" name="Rectangle 67"/>
          <p:cNvSpPr/>
          <p:nvPr/>
        </p:nvSpPr>
        <p:spPr>
          <a:xfrm>
            <a:off x="2234033" y="1070751"/>
            <a:ext cx="6986266" cy="830997"/>
          </a:xfrm>
          <a:prstGeom prst="rect">
            <a:avLst/>
          </a:prstGeom>
        </p:spPr>
        <p:txBody>
          <a:bodyPr wrap="square">
            <a:spAutoFit/>
          </a:bodyPr>
          <a:lstStyle/>
          <a:p>
            <a:r>
              <a:rPr lang="en-GB" sz="800" dirty="0">
                <a:latin typeface="Canva Sans" panose="020B0604020202020204" charset="0"/>
              </a:rPr>
              <a:t>Personal, Social, Health and Economic (PSHE) forms part of the Health and Wellbeing curriculum, closely linked to the Preparing for Adulthood (PFA) outcome of Health. PSHE is a subject through which students develop the knowledge, skills and attributes they need to manage their lives, now and in the </a:t>
            </a:r>
            <a:r>
              <a:rPr lang="en-GB" sz="800" dirty="0" smtClean="0">
                <a:latin typeface="Canva Sans" panose="020B0604020202020204" charset="0"/>
              </a:rPr>
              <a:t>future. PSHE </a:t>
            </a:r>
            <a:r>
              <a:rPr lang="en-GB" sz="800" dirty="0">
                <a:latin typeface="Canva Sans" panose="020B0604020202020204" charset="0"/>
              </a:rPr>
              <a:t>strands therefore incorporate health education, relationships education/RSE, economic wellbeing and careers.  In PSHE, students have the opportunity to explore issues that affect them and develop strategies and skills to manage different real-life situations. It helps young people to stay healthy and safe, while preparing them to make the most of life </a:t>
            </a:r>
            <a:r>
              <a:rPr lang="en-GB" sz="800" dirty="0" smtClean="0">
                <a:latin typeface="Canva Sans" panose="020B0604020202020204" charset="0"/>
              </a:rPr>
              <a:t>as they move onto adulthood. </a:t>
            </a:r>
            <a:endParaRPr lang="en-GB" sz="800" dirty="0">
              <a:latin typeface="Canva Sans" panose="020B0604020202020204" charset="0"/>
            </a:endParaRPr>
          </a:p>
        </p:txBody>
      </p:sp>
      <p:sp>
        <p:nvSpPr>
          <p:cNvPr id="72" name="Rectangle 71"/>
          <p:cNvSpPr/>
          <p:nvPr/>
        </p:nvSpPr>
        <p:spPr>
          <a:xfrm>
            <a:off x="2228912" y="2026178"/>
            <a:ext cx="6938141" cy="830997"/>
          </a:xfrm>
          <a:prstGeom prst="rect">
            <a:avLst/>
          </a:prstGeom>
        </p:spPr>
        <p:txBody>
          <a:bodyPr wrap="square">
            <a:spAutoFit/>
          </a:bodyPr>
          <a:lstStyle/>
          <a:p>
            <a:r>
              <a:rPr lang="en-GB" sz="800" dirty="0">
                <a:latin typeface="Canva Sans" panose="020B0604020202020204" charset="0"/>
              </a:rPr>
              <a:t>Our intent is to develop key health and wellbeing skills that empower students to </a:t>
            </a:r>
            <a:r>
              <a:rPr lang="en-GB" sz="800" dirty="0" smtClean="0">
                <a:latin typeface="Canva Sans" panose="020B0604020202020204" charset="0"/>
              </a:rPr>
              <a:t>be as physically and mentally healthy as possible, and be involved as much as they are able in maintaining their own health.</a:t>
            </a:r>
            <a:r>
              <a:rPr lang="en-GB" sz="800" dirty="0">
                <a:latin typeface="Canva Sans" panose="020B0604020202020204" charset="0"/>
              </a:rPr>
              <a:t> </a:t>
            </a:r>
            <a:r>
              <a:rPr lang="en-GB" sz="800" dirty="0" smtClean="0">
                <a:latin typeface="Canva Sans" panose="020B0604020202020204" charset="0"/>
              </a:rPr>
              <a:t>By </a:t>
            </a:r>
            <a:r>
              <a:rPr lang="en-GB" sz="800" dirty="0">
                <a:latin typeface="Canva Sans" panose="020B0604020202020204" charset="0"/>
              </a:rPr>
              <a:t>focusing on practical areas such as nutrition, personal hygiene, emotional </a:t>
            </a:r>
            <a:r>
              <a:rPr lang="en-GB" sz="800" dirty="0" smtClean="0">
                <a:latin typeface="Canva Sans" panose="020B0604020202020204" charset="0"/>
              </a:rPr>
              <a:t>regulation and </a:t>
            </a:r>
            <a:r>
              <a:rPr lang="en-GB" sz="800" dirty="0">
                <a:latin typeface="Canva Sans" panose="020B0604020202020204" charset="0"/>
              </a:rPr>
              <a:t>self-care, we aim to equip students with the knowledge and tools necessary to manage their physical and mental health </a:t>
            </a:r>
            <a:r>
              <a:rPr lang="en-GB" sz="800" dirty="0" smtClean="0">
                <a:latin typeface="Canva Sans" panose="020B0604020202020204" charset="0"/>
              </a:rPr>
              <a:t>as they move into adulthood. Through </a:t>
            </a:r>
            <a:r>
              <a:rPr lang="en-GB" sz="800" dirty="0">
                <a:latin typeface="Canva Sans" panose="020B0604020202020204" charset="0"/>
              </a:rPr>
              <a:t>tailored teaching approaches that meet each learner's individual needs, our curriculum is designed to support all students in achieving their full potential, ensuring they are prepared for the challenges and opportunities of life beyond school.</a:t>
            </a:r>
          </a:p>
        </p:txBody>
      </p:sp>
      <p:sp>
        <p:nvSpPr>
          <p:cNvPr id="73" name="Rectangle 72"/>
          <p:cNvSpPr/>
          <p:nvPr/>
        </p:nvSpPr>
        <p:spPr>
          <a:xfrm>
            <a:off x="2126134" y="2969998"/>
            <a:ext cx="7108458" cy="1554272"/>
          </a:xfrm>
          <a:prstGeom prst="rect">
            <a:avLst/>
          </a:prstGeom>
        </p:spPr>
        <p:txBody>
          <a:bodyPr wrap="square">
            <a:spAutoFit/>
          </a:bodyPr>
          <a:lstStyle/>
          <a:p>
            <a:pPr marL="171450" indent="-171450">
              <a:buFont typeface="Arial" panose="020B0604020202020204" pitchFamily="34" charset="0"/>
              <a:buChar char="•"/>
            </a:pPr>
            <a:r>
              <a:rPr lang="en-GB" sz="700" dirty="0">
                <a:latin typeface="Canva Sans" panose="020B0604020202020204" charset="0"/>
              </a:rPr>
              <a:t>To embed the practical skills and understanding students need to lead fulfilling </a:t>
            </a:r>
            <a:r>
              <a:rPr lang="en-GB" sz="700" dirty="0" smtClean="0">
                <a:latin typeface="Canva Sans" panose="020B0604020202020204" charset="0"/>
              </a:rPr>
              <a:t>lives that are as healthy and independent as possible</a:t>
            </a:r>
          </a:p>
          <a:p>
            <a:pPr marL="171450" indent="-171450">
              <a:buFont typeface="Arial" panose="020B0604020202020204" pitchFamily="34" charset="0"/>
              <a:buChar char="•"/>
            </a:pPr>
            <a:r>
              <a:rPr lang="en-GB" sz="700" dirty="0" smtClean="0">
                <a:latin typeface="Canva Sans" panose="020B0604020202020204" charset="0"/>
              </a:rPr>
              <a:t>To recognise and</a:t>
            </a:r>
            <a:r>
              <a:rPr lang="en-GB" sz="700" dirty="0">
                <a:latin typeface="Canva Sans" panose="020B0604020202020204" charset="0"/>
              </a:rPr>
              <a:t> enjoy safe and healthy </a:t>
            </a:r>
            <a:r>
              <a:rPr lang="en-GB" sz="700" dirty="0" smtClean="0">
                <a:latin typeface="Canva Sans" panose="020B0604020202020204" charset="0"/>
              </a:rPr>
              <a:t>relationships, including aspects </a:t>
            </a:r>
            <a:r>
              <a:rPr lang="en-GB" sz="700" dirty="0">
                <a:latin typeface="Canva Sans" panose="020B0604020202020204" charset="0"/>
              </a:rPr>
              <a:t>of Relationships and Sex </a:t>
            </a:r>
            <a:r>
              <a:rPr lang="en-GB" sz="700" dirty="0" smtClean="0">
                <a:latin typeface="Canva Sans" panose="020B0604020202020204" charset="0"/>
              </a:rPr>
              <a:t>Education</a:t>
            </a:r>
          </a:p>
          <a:p>
            <a:pPr marL="171450" indent="-171450">
              <a:buFont typeface="Arial" panose="020B0604020202020204" pitchFamily="34" charset="0"/>
              <a:buChar char="•"/>
            </a:pPr>
            <a:r>
              <a:rPr lang="en-GB" sz="700" dirty="0" smtClean="0">
                <a:latin typeface="Canva Sans" panose="020B0604020202020204" charset="0"/>
              </a:rPr>
              <a:t>To develop greater awareness of their personal </a:t>
            </a:r>
            <a:r>
              <a:rPr lang="en-GB" sz="700" dirty="0">
                <a:latin typeface="Canva Sans" panose="020B0604020202020204" charset="0"/>
              </a:rPr>
              <a:t>likes, dislikes, strengths and </a:t>
            </a:r>
            <a:r>
              <a:rPr lang="en-GB" sz="700" dirty="0" smtClean="0">
                <a:latin typeface="Canva Sans" panose="020B0604020202020204" charset="0"/>
              </a:rPr>
              <a:t>interests</a:t>
            </a:r>
          </a:p>
          <a:p>
            <a:pPr marL="171450" indent="-171450">
              <a:buFont typeface="Arial" panose="020B0604020202020204" pitchFamily="34" charset="0"/>
              <a:buChar char="•"/>
            </a:pPr>
            <a:r>
              <a:rPr lang="en-GB" sz="700" dirty="0" smtClean="0">
                <a:latin typeface="Canva Sans" panose="020B0604020202020204" charset="0"/>
              </a:rPr>
              <a:t>To develop the skills and knowledge to look </a:t>
            </a:r>
            <a:r>
              <a:rPr lang="en-GB" sz="700" dirty="0">
                <a:latin typeface="Canva Sans" panose="020B0604020202020204" charset="0"/>
              </a:rPr>
              <a:t>after </a:t>
            </a:r>
            <a:r>
              <a:rPr lang="en-GB" sz="700" dirty="0" smtClean="0">
                <a:latin typeface="Canva Sans" panose="020B0604020202020204" charset="0"/>
              </a:rPr>
              <a:t>themselves, both mentally and physically</a:t>
            </a:r>
          </a:p>
          <a:p>
            <a:pPr marL="171450" indent="-171450">
              <a:buFont typeface="Arial" panose="020B0604020202020204" pitchFamily="34" charset="0"/>
              <a:buChar char="•"/>
            </a:pPr>
            <a:r>
              <a:rPr lang="en-GB" sz="700" dirty="0" smtClean="0">
                <a:latin typeface="Canva Sans" panose="020B0604020202020204" charset="0"/>
              </a:rPr>
              <a:t>To help students to develop awareness and understanding of how to keep themselves safe in different situations </a:t>
            </a:r>
            <a:r>
              <a:rPr lang="en-GB" sz="700" dirty="0">
                <a:latin typeface="Canva Sans" panose="020B0604020202020204" charset="0"/>
              </a:rPr>
              <a:t>(including online)</a:t>
            </a:r>
          </a:p>
          <a:p>
            <a:pPr marL="171450" indent="-171450">
              <a:buFont typeface="Arial" panose="020B0604020202020204" pitchFamily="34" charset="0"/>
              <a:buChar char="•"/>
            </a:pPr>
            <a:r>
              <a:rPr lang="en-GB" sz="700" dirty="0" smtClean="0">
                <a:latin typeface="Canva Sans" panose="020B0604020202020204" charset="0"/>
              </a:rPr>
              <a:t>To help students understand feelings in themselves and others, including </a:t>
            </a:r>
            <a:r>
              <a:rPr lang="en-GB" sz="700" dirty="0">
                <a:latin typeface="Canva Sans" panose="020B0604020202020204" charset="0"/>
              </a:rPr>
              <a:t>how they affect choices and </a:t>
            </a:r>
            <a:r>
              <a:rPr lang="en-GB" sz="700" dirty="0" smtClean="0">
                <a:latin typeface="Canva Sans" panose="020B0604020202020204" charset="0"/>
              </a:rPr>
              <a:t>behaviour </a:t>
            </a:r>
            <a:endParaRPr lang="en-GB" sz="700" dirty="0">
              <a:latin typeface="Canva Sans" panose="020B0604020202020204" charset="0"/>
            </a:endParaRPr>
          </a:p>
          <a:p>
            <a:pPr marL="171450" indent="-171450">
              <a:buFont typeface="Arial" panose="020B0604020202020204" pitchFamily="34" charset="0"/>
              <a:buChar char="•"/>
            </a:pPr>
            <a:r>
              <a:rPr lang="en-GB" sz="700" dirty="0" smtClean="0">
                <a:latin typeface="Canva Sans" panose="020B0604020202020204" charset="0"/>
              </a:rPr>
              <a:t>To develop greater understanding of the changes that occur as they move into adulthood, including their own physical and emotional state as well as </a:t>
            </a:r>
            <a:r>
              <a:rPr lang="en-GB" sz="700" dirty="0">
                <a:latin typeface="Canva Sans" panose="020B0604020202020204" charset="0"/>
              </a:rPr>
              <a:t>new opportunities and </a:t>
            </a:r>
            <a:r>
              <a:rPr lang="en-GB" sz="700" dirty="0" smtClean="0">
                <a:latin typeface="Canva Sans" panose="020B0604020202020204" charset="0"/>
              </a:rPr>
              <a:t>responsibilities </a:t>
            </a:r>
          </a:p>
          <a:p>
            <a:pPr marL="171450" indent="-171450">
              <a:buFont typeface="Arial" panose="020B0604020202020204" pitchFamily="34" charset="0"/>
              <a:buChar char="•"/>
            </a:pPr>
            <a:r>
              <a:rPr lang="en-GB" sz="700" dirty="0" smtClean="0">
                <a:latin typeface="Canva Sans" panose="020B0604020202020204" charset="0"/>
              </a:rPr>
              <a:t>To develop student’s understanding of how to maintain a healthy lifestyle, including awareness of factors </a:t>
            </a:r>
            <a:r>
              <a:rPr lang="en-GB" sz="700" dirty="0">
                <a:latin typeface="Canva Sans" panose="020B0604020202020204" charset="0"/>
              </a:rPr>
              <a:t>that effect physical and mental health</a:t>
            </a:r>
          </a:p>
          <a:p>
            <a:pPr marL="171450" indent="-171450">
              <a:buFont typeface="Arial" panose="020B0604020202020204" pitchFamily="34" charset="0"/>
              <a:buChar char="•"/>
            </a:pPr>
            <a:r>
              <a:rPr lang="en-GB" sz="700" dirty="0" smtClean="0">
                <a:latin typeface="Canva Sans" panose="020B0604020202020204" charset="0"/>
              </a:rPr>
              <a:t>To develop greater awareness of their place in the wider world, including rights </a:t>
            </a:r>
            <a:r>
              <a:rPr lang="en-GB" sz="700" dirty="0">
                <a:latin typeface="Canva Sans" panose="020B0604020202020204" charset="0"/>
              </a:rPr>
              <a:t>and </a:t>
            </a:r>
            <a:r>
              <a:rPr lang="en-GB" sz="700" dirty="0" smtClean="0">
                <a:latin typeface="Canva Sans" panose="020B0604020202020204" charset="0"/>
              </a:rPr>
              <a:t>responsibilities, environmental issues and their future options</a:t>
            </a:r>
          </a:p>
          <a:p>
            <a:pPr marL="171450" indent="-171450">
              <a:buFont typeface="Arial" panose="020B0604020202020204" pitchFamily="34" charset="0"/>
              <a:buChar char="•"/>
            </a:pPr>
            <a:r>
              <a:rPr lang="en-GB" sz="700" dirty="0" smtClean="0">
                <a:latin typeface="Canva Sans" panose="020B0604020202020204" charset="0"/>
              </a:rPr>
              <a:t>To develop greater understanding of the use of money and managing </a:t>
            </a:r>
            <a:r>
              <a:rPr lang="en-GB" sz="700" dirty="0">
                <a:latin typeface="Canva Sans" panose="020B0604020202020204" charset="0"/>
              </a:rPr>
              <a:t>finances </a:t>
            </a:r>
          </a:p>
          <a:p>
            <a:r>
              <a:rPr lang="en-GB" dirty="0"/>
              <a:t> </a:t>
            </a:r>
          </a:p>
        </p:txBody>
      </p:sp>
      <p:sp>
        <p:nvSpPr>
          <p:cNvPr id="74" name="Freeform 49"/>
          <p:cNvSpPr/>
          <p:nvPr/>
        </p:nvSpPr>
        <p:spPr>
          <a:xfrm>
            <a:off x="6501410" y="5741895"/>
            <a:ext cx="2903771" cy="1397838"/>
          </a:xfrm>
          <a:custGeom>
            <a:avLst/>
            <a:gdLst/>
            <a:ahLst/>
            <a:cxnLst/>
            <a:rect l="l" t="t" r="r" b="b"/>
            <a:pathLst>
              <a:path w="1481802" h="929959">
                <a:moveTo>
                  <a:pt x="79254" y="0"/>
                </a:moveTo>
                <a:lnTo>
                  <a:pt x="1402548" y="0"/>
                </a:lnTo>
                <a:cubicBezTo>
                  <a:pt x="1446319" y="0"/>
                  <a:pt x="1481802" y="35483"/>
                  <a:pt x="1481802" y="79254"/>
                </a:cubicBezTo>
                <a:lnTo>
                  <a:pt x="1481802" y="850705"/>
                </a:lnTo>
                <a:cubicBezTo>
                  <a:pt x="1481802" y="871725"/>
                  <a:pt x="1473453" y="891883"/>
                  <a:pt x="1458589" y="906746"/>
                </a:cubicBezTo>
                <a:cubicBezTo>
                  <a:pt x="1443726" y="921609"/>
                  <a:pt x="1423568" y="929959"/>
                  <a:pt x="1402548" y="929959"/>
                </a:cubicBezTo>
                <a:lnTo>
                  <a:pt x="79254" y="929959"/>
                </a:lnTo>
                <a:cubicBezTo>
                  <a:pt x="58235" y="929959"/>
                  <a:pt x="38076" y="921609"/>
                  <a:pt x="23213" y="906746"/>
                </a:cubicBezTo>
                <a:cubicBezTo>
                  <a:pt x="8350" y="891883"/>
                  <a:pt x="0" y="871725"/>
                  <a:pt x="0" y="850705"/>
                </a:cubicBezTo>
                <a:lnTo>
                  <a:pt x="0" y="79254"/>
                </a:lnTo>
                <a:cubicBezTo>
                  <a:pt x="0" y="58235"/>
                  <a:pt x="8350" y="38076"/>
                  <a:pt x="23213" y="23213"/>
                </a:cubicBezTo>
                <a:cubicBezTo>
                  <a:pt x="38076" y="8350"/>
                  <a:pt x="58235" y="0"/>
                  <a:pt x="79254" y="0"/>
                </a:cubicBezTo>
                <a:close/>
              </a:path>
            </a:pathLst>
          </a:custGeom>
          <a:solidFill>
            <a:srgbClr val="9374AF"/>
          </a:solidFill>
          <a:ln w="19050" cap="rnd">
            <a:solidFill>
              <a:srgbClr val="000000"/>
            </a:solidFill>
            <a:prstDash val="solid"/>
            <a:round/>
          </a:ln>
        </p:spPr>
        <p:txBody>
          <a:bodyPr/>
          <a:lstStyle/>
          <a:p>
            <a:r>
              <a:rPr lang="en-GB" sz="900" b="1" u="sng" dirty="0" smtClean="0">
                <a:solidFill>
                  <a:schemeClr val="bg1"/>
                </a:solidFill>
              </a:rPr>
              <a:t>Venture –</a:t>
            </a:r>
          </a:p>
          <a:p>
            <a:r>
              <a:rPr lang="en-GB" sz="800" dirty="0">
                <a:solidFill>
                  <a:schemeClr val="bg1"/>
                </a:solidFill>
              </a:rPr>
              <a:t>To support learners in developing the skills needed to lead healthy, </a:t>
            </a:r>
            <a:r>
              <a:rPr lang="en-GB" sz="800" dirty="0" smtClean="0">
                <a:solidFill>
                  <a:schemeClr val="bg1"/>
                </a:solidFill>
              </a:rPr>
              <a:t>independent </a:t>
            </a:r>
            <a:r>
              <a:rPr lang="en-GB" sz="800" dirty="0">
                <a:solidFill>
                  <a:schemeClr val="bg1"/>
                </a:solidFill>
              </a:rPr>
              <a:t>lives. Discreet </a:t>
            </a:r>
            <a:r>
              <a:rPr lang="en-GB" sz="800" dirty="0" smtClean="0">
                <a:solidFill>
                  <a:schemeClr val="bg1"/>
                </a:solidFill>
              </a:rPr>
              <a:t>PSHE lessons</a:t>
            </a:r>
            <a:r>
              <a:rPr lang="en-GB" sz="800" dirty="0">
                <a:solidFill>
                  <a:schemeClr val="bg1"/>
                </a:solidFill>
              </a:rPr>
              <a:t> </a:t>
            </a:r>
            <a:r>
              <a:rPr lang="en-GB" sz="800" dirty="0" smtClean="0">
                <a:solidFill>
                  <a:schemeClr val="bg1"/>
                </a:solidFill>
              </a:rPr>
              <a:t>allow for focused delivery</a:t>
            </a:r>
            <a:r>
              <a:rPr lang="en-GB" sz="800" dirty="0">
                <a:solidFill>
                  <a:schemeClr val="bg1"/>
                </a:solidFill>
              </a:rPr>
              <a:t> </a:t>
            </a:r>
            <a:r>
              <a:rPr lang="en-GB" sz="800" dirty="0" smtClean="0">
                <a:solidFill>
                  <a:schemeClr val="bg1"/>
                </a:solidFill>
              </a:rPr>
              <a:t>of curriculum and personal targets. The PSHE curriculum is broken down into 6 topic areas: Self-Awareness</a:t>
            </a:r>
            <a:r>
              <a:rPr lang="en-GB" sz="800" dirty="0">
                <a:solidFill>
                  <a:schemeClr val="bg1"/>
                </a:solidFill>
              </a:rPr>
              <a:t>;</a:t>
            </a:r>
            <a:r>
              <a:rPr lang="en-GB" sz="800" dirty="0" smtClean="0">
                <a:solidFill>
                  <a:schemeClr val="bg1"/>
                </a:solidFill>
              </a:rPr>
              <a:t> </a:t>
            </a:r>
            <a:r>
              <a:rPr lang="en-GB" sz="800" dirty="0">
                <a:solidFill>
                  <a:schemeClr val="bg1"/>
                </a:solidFill>
              </a:rPr>
              <a:t>Self-care, Support and </a:t>
            </a:r>
            <a:r>
              <a:rPr lang="en-GB" sz="800" dirty="0" smtClean="0">
                <a:solidFill>
                  <a:schemeClr val="bg1"/>
                </a:solidFill>
              </a:rPr>
              <a:t>Safety; </a:t>
            </a:r>
            <a:r>
              <a:rPr lang="en-GB" sz="800" dirty="0">
                <a:solidFill>
                  <a:schemeClr val="bg1"/>
                </a:solidFill>
              </a:rPr>
              <a:t>Managing </a:t>
            </a:r>
            <a:r>
              <a:rPr lang="en-GB" sz="800" dirty="0" smtClean="0">
                <a:solidFill>
                  <a:schemeClr val="bg1"/>
                </a:solidFill>
              </a:rPr>
              <a:t>Feelings; </a:t>
            </a:r>
            <a:r>
              <a:rPr lang="en-GB" sz="800" dirty="0">
                <a:solidFill>
                  <a:schemeClr val="bg1"/>
                </a:solidFill>
              </a:rPr>
              <a:t>Changing and </a:t>
            </a:r>
            <a:r>
              <a:rPr lang="en-GB" sz="800" dirty="0" smtClean="0">
                <a:solidFill>
                  <a:schemeClr val="bg1"/>
                </a:solidFill>
              </a:rPr>
              <a:t>Growing; </a:t>
            </a:r>
            <a:r>
              <a:rPr lang="en-GB" sz="800" dirty="0">
                <a:solidFill>
                  <a:schemeClr val="bg1"/>
                </a:solidFill>
              </a:rPr>
              <a:t>Healthy </a:t>
            </a:r>
            <a:r>
              <a:rPr lang="en-GB" sz="800" dirty="0" smtClean="0">
                <a:solidFill>
                  <a:schemeClr val="bg1"/>
                </a:solidFill>
              </a:rPr>
              <a:t>Lifestyles, </a:t>
            </a:r>
            <a:r>
              <a:rPr lang="en-GB" sz="800" dirty="0">
                <a:solidFill>
                  <a:schemeClr val="bg1"/>
                </a:solidFill>
              </a:rPr>
              <a:t>and The World I Live </a:t>
            </a:r>
            <a:r>
              <a:rPr lang="en-GB" sz="800" dirty="0" smtClean="0">
                <a:solidFill>
                  <a:schemeClr val="bg1"/>
                </a:solidFill>
              </a:rPr>
              <a:t>In. There are also strong links to other curriculum areas such as Independent Living and Community Inclusion</a:t>
            </a:r>
            <a:r>
              <a:rPr lang="en-GB" sz="900" dirty="0" smtClean="0">
                <a:solidFill>
                  <a:schemeClr val="bg1"/>
                </a:solidFill>
              </a:rPr>
              <a:t>.</a:t>
            </a:r>
            <a:endParaRPr lang="en-GB" sz="900" dirty="0">
              <a:solidFill>
                <a:schemeClr val="bg1"/>
              </a:solidFill>
            </a:endParaRPr>
          </a:p>
        </p:txBody>
      </p:sp>
      <p:sp>
        <p:nvSpPr>
          <p:cNvPr id="65" name="AutoShape 4"/>
          <p:cNvSpPr/>
          <p:nvPr/>
        </p:nvSpPr>
        <p:spPr>
          <a:xfrm flipH="1">
            <a:off x="484116" y="5334000"/>
            <a:ext cx="2552783" cy="0"/>
          </a:xfrm>
          <a:prstGeom prst="line">
            <a:avLst/>
          </a:prstGeom>
          <a:ln w="19050" cap="flat">
            <a:solidFill>
              <a:srgbClr val="000000"/>
            </a:solidFill>
            <a:prstDash val="solid"/>
            <a:headEnd type="none" w="sm" len="sm"/>
            <a:tailEnd type="none" w="sm" len="sm"/>
          </a:ln>
        </p:spPr>
      </p:sp>
      <p:grpSp>
        <p:nvGrpSpPr>
          <p:cNvPr id="66" name="Group 31"/>
          <p:cNvGrpSpPr/>
          <p:nvPr/>
        </p:nvGrpSpPr>
        <p:grpSpPr>
          <a:xfrm>
            <a:off x="700398" y="5104241"/>
            <a:ext cx="1415720" cy="492980"/>
            <a:chOff x="0" y="0"/>
            <a:chExt cx="728864" cy="299126"/>
          </a:xfrm>
        </p:grpSpPr>
        <p:sp>
          <p:nvSpPr>
            <p:cNvPr id="67" name="Freeform 32"/>
            <p:cNvSpPr/>
            <p:nvPr/>
          </p:nvSpPr>
          <p:spPr>
            <a:xfrm>
              <a:off x="0" y="0"/>
              <a:ext cx="728864" cy="299126"/>
            </a:xfrm>
            <a:custGeom>
              <a:avLst/>
              <a:gdLst/>
              <a:ahLst/>
              <a:cxnLst/>
              <a:rect l="l" t="t" r="r" b="b"/>
              <a:pathLst>
                <a:path w="728864" h="299126">
                  <a:moveTo>
                    <a:pt x="149563" y="0"/>
                  </a:moveTo>
                  <a:lnTo>
                    <a:pt x="579301" y="0"/>
                  </a:lnTo>
                  <a:cubicBezTo>
                    <a:pt x="661902" y="0"/>
                    <a:pt x="728864" y="66962"/>
                    <a:pt x="728864" y="149563"/>
                  </a:cubicBezTo>
                  <a:lnTo>
                    <a:pt x="728864" y="149563"/>
                  </a:lnTo>
                  <a:cubicBezTo>
                    <a:pt x="728864" y="189230"/>
                    <a:pt x="713106" y="227271"/>
                    <a:pt x="685058" y="255320"/>
                  </a:cubicBezTo>
                  <a:cubicBezTo>
                    <a:pt x="657009" y="283368"/>
                    <a:pt x="618967" y="299126"/>
                    <a:pt x="579301"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75" name="TextBox 33"/>
            <p:cNvSpPr txBox="1"/>
            <p:nvPr/>
          </p:nvSpPr>
          <p:spPr>
            <a:xfrm>
              <a:off x="0" y="-19050"/>
              <a:ext cx="728864"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grpSp>
      <p:sp>
        <p:nvSpPr>
          <p:cNvPr id="76" name="TextBox 34"/>
          <p:cNvSpPr txBox="1"/>
          <p:nvPr/>
        </p:nvSpPr>
        <p:spPr>
          <a:xfrm>
            <a:off x="901057" y="5230702"/>
            <a:ext cx="1068191" cy="283026"/>
          </a:xfrm>
          <a:prstGeom prst="rect">
            <a:avLst/>
          </a:prstGeom>
        </p:spPr>
        <p:txBody>
          <a:bodyPr wrap="square"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lang="en-US" sz="983" dirty="0" smtClean="0">
                <a:solidFill>
                  <a:srgbClr val="F4F2EB"/>
                </a:solidFill>
                <a:latin typeface="More Sugar"/>
                <a:ea typeface="More Sugar"/>
                <a:cs typeface="More Sugar"/>
                <a:sym typeface="More Sugar"/>
              </a:rPr>
              <a:t>ASPIRATIONAL TARGETS</a:t>
            </a:r>
            <a:endPar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77" name="Group 36"/>
          <p:cNvGrpSpPr/>
          <p:nvPr/>
        </p:nvGrpSpPr>
        <p:grpSpPr>
          <a:xfrm>
            <a:off x="2216557" y="4922487"/>
            <a:ext cx="6979089" cy="683931"/>
            <a:chOff x="0" y="-19050"/>
            <a:chExt cx="1879849" cy="295198"/>
          </a:xfrm>
        </p:grpSpPr>
        <p:sp>
          <p:nvSpPr>
            <p:cNvPr id="78" name="Freeform 37"/>
            <p:cNvSpPr/>
            <p:nvPr/>
          </p:nvSpPr>
          <p:spPr>
            <a:xfrm>
              <a:off x="8373" y="9477"/>
              <a:ext cx="1871476" cy="266671"/>
            </a:xfrm>
            <a:custGeom>
              <a:avLst/>
              <a:gdLst/>
              <a:ahLst/>
              <a:cxnLst/>
              <a:rect l="l" t="t" r="r" b="b"/>
              <a:pathLst>
                <a:path w="1871476" h="266671">
                  <a:moveTo>
                    <a:pt x="32626" y="0"/>
                  </a:moveTo>
                  <a:lnTo>
                    <a:pt x="1838850" y="0"/>
                  </a:lnTo>
                  <a:cubicBezTo>
                    <a:pt x="1856869" y="0"/>
                    <a:pt x="1871476" y="14607"/>
                    <a:pt x="1871476" y="32626"/>
                  </a:cubicBezTo>
                  <a:lnTo>
                    <a:pt x="1871476" y="234044"/>
                  </a:lnTo>
                  <a:cubicBezTo>
                    <a:pt x="1871476" y="242697"/>
                    <a:pt x="1868039" y="250996"/>
                    <a:pt x="1861920" y="257115"/>
                  </a:cubicBezTo>
                  <a:cubicBezTo>
                    <a:pt x="1855802" y="263233"/>
                    <a:pt x="1847503" y="266671"/>
                    <a:pt x="1838850" y="266671"/>
                  </a:cubicBezTo>
                  <a:lnTo>
                    <a:pt x="32626" y="266671"/>
                  </a:lnTo>
                  <a:cubicBezTo>
                    <a:pt x="14607" y="266671"/>
                    <a:pt x="0" y="252063"/>
                    <a:pt x="0" y="234044"/>
                  </a:cubicBezTo>
                  <a:lnTo>
                    <a:pt x="0" y="32626"/>
                  </a:lnTo>
                  <a:cubicBezTo>
                    <a:pt x="0" y="14607"/>
                    <a:pt x="14607" y="0"/>
                    <a:pt x="32626" y="0"/>
                  </a:cubicBezTo>
                  <a:close/>
                </a:path>
              </a:pathLst>
            </a:custGeom>
            <a:solidFill>
              <a:srgbClr val="FFFFFF"/>
            </a:solidFill>
            <a:ln w="19050" cap="rnd">
              <a:solidFill>
                <a:srgbClr val="000000"/>
              </a:solidFill>
              <a:prstDash val="solid"/>
              <a:round/>
            </a:ln>
          </p:spPr>
          <p:txBody>
            <a:bodyPr/>
            <a:lstStyle/>
            <a:p>
              <a:r>
                <a:rPr lang="en-GB" sz="800" dirty="0" smtClean="0">
                  <a:latin typeface="Canva Sans" panose="020B0604020202020204" charset="0"/>
                </a:rPr>
                <a:t>At the beginning of every academic year, teachers meet with parents to set aspirational targets. These are formed in conjunction with learner views through </a:t>
              </a:r>
              <a:r>
                <a:rPr lang="en-GB" sz="800" smtClean="0">
                  <a:latin typeface="Canva Sans" panose="020B0604020202020204" charset="0"/>
                </a:rPr>
                <a:t>Wellbeing Passports </a:t>
              </a:r>
              <a:r>
                <a:rPr lang="en-GB" sz="800" dirty="0" smtClean="0">
                  <a:latin typeface="Canva Sans" panose="020B0604020202020204" charset="0"/>
                </a:rPr>
                <a:t>and parent views, the learners EHCP and current learning journey. Aspirational targets are meaningful to individual learners and provide a wide range of learning experiences that challenges, inspires and celebrates talents and </a:t>
              </a:r>
              <a:r>
                <a:rPr lang="en-GB" sz="800" dirty="0">
                  <a:latin typeface="Canva Sans" panose="020B0604020202020204" charset="0"/>
                </a:rPr>
                <a:t>achievements. </a:t>
              </a:r>
              <a:r>
                <a:rPr lang="en-GB" sz="800" dirty="0" smtClean="0">
                  <a:latin typeface="Canva Sans" panose="020B0604020202020204" charset="0"/>
                </a:rPr>
                <a:t>They are used </a:t>
              </a:r>
              <a:r>
                <a:rPr lang="en-GB" sz="800" dirty="0">
                  <a:latin typeface="Canva Sans" panose="020B0604020202020204" charset="0"/>
                </a:rPr>
                <a:t>to ensure that learners have every opportunity to become active members of the local community. </a:t>
              </a:r>
            </a:p>
          </p:txBody>
        </p:sp>
        <p:sp>
          <p:nvSpPr>
            <p:cNvPr id="79" name="TextBox 38"/>
            <p:cNvSpPr txBox="1"/>
            <p:nvPr/>
          </p:nvSpPr>
          <p:spPr>
            <a:xfrm>
              <a:off x="0" y="-19050"/>
              <a:ext cx="1871476" cy="28572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3" name="Rectangle 2"/>
          <p:cNvSpPr/>
          <p:nvPr/>
        </p:nvSpPr>
        <p:spPr>
          <a:xfrm>
            <a:off x="2224430" y="4992559"/>
            <a:ext cx="6899403" cy="215444"/>
          </a:xfrm>
          <a:prstGeom prst="rect">
            <a:avLst/>
          </a:prstGeom>
        </p:spPr>
        <p:txBody>
          <a:bodyPr wrap="square">
            <a:spAutoFit/>
          </a:bodyPr>
          <a:lstStyle/>
          <a:p>
            <a:endParaRPr lang="en-GB" sz="800" dirty="0"/>
          </a:p>
        </p:txBody>
      </p:sp>
    </p:spTree>
    <p:extLst>
      <p:ext uri="{BB962C8B-B14F-4D97-AF65-F5344CB8AC3E}">
        <p14:creationId xmlns:p14="http://schemas.microsoft.com/office/powerpoint/2010/main" val="2731754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AutoShape 2"/>
          <p:cNvSpPr/>
          <p:nvPr/>
        </p:nvSpPr>
        <p:spPr>
          <a:xfrm flipH="1">
            <a:off x="452376" y="4484125"/>
            <a:ext cx="7898037" cy="8863"/>
          </a:xfrm>
          <a:prstGeom prst="line">
            <a:avLst/>
          </a:prstGeom>
          <a:ln w="19050" cap="flat">
            <a:solidFill>
              <a:srgbClr val="000000"/>
            </a:solidFill>
            <a:prstDash val="solid"/>
            <a:headEnd type="none" w="sm" len="sm"/>
            <a:tailEnd type="none" w="sm" len="sm"/>
          </a:ln>
        </p:spPr>
      </p:sp>
      <p:sp>
        <p:nvSpPr>
          <p:cNvPr id="2" name="AutoShape 2"/>
          <p:cNvSpPr/>
          <p:nvPr/>
        </p:nvSpPr>
        <p:spPr>
          <a:xfrm flipH="1">
            <a:off x="452377" y="3545105"/>
            <a:ext cx="7898037" cy="8863"/>
          </a:xfrm>
          <a:prstGeom prst="line">
            <a:avLst/>
          </a:prstGeom>
          <a:ln w="19050" cap="flat">
            <a:solidFill>
              <a:srgbClr val="000000"/>
            </a:solidFill>
            <a:prstDash val="solid"/>
            <a:headEnd type="none" w="sm" len="sm"/>
            <a:tailEnd type="none" w="sm" len="sm"/>
          </a:ln>
        </p:spPr>
      </p:sp>
      <p:sp>
        <p:nvSpPr>
          <p:cNvPr id="3" name="AutoShape 3"/>
          <p:cNvSpPr/>
          <p:nvPr/>
        </p:nvSpPr>
        <p:spPr>
          <a:xfrm flipH="1">
            <a:off x="476921" y="5567400"/>
            <a:ext cx="2598856" cy="2290"/>
          </a:xfrm>
          <a:prstGeom prst="line">
            <a:avLst/>
          </a:prstGeom>
          <a:ln w="19050" cap="flat">
            <a:solidFill>
              <a:srgbClr val="000000"/>
            </a:solidFill>
            <a:prstDash val="solid"/>
            <a:headEnd type="none" w="sm" len="sm"/>
            <a:tailEnd type="none" w="sm" len="sm"/>
          </a:ln>
        </p:spPr>
      </p:sp>
      <p:sp>
        <p:nvSpPr>
          <p:cNvPr id="4" name="AutoShape 4"/>
          <p:cNvSpPr/>
          <p:nvPr/>
        </p:nvSpPr>
        <p:spPr>
          <a:xfrm>
            <a:off x="453630" y="1215023"/>
            <a:ext cx="29379" cy="4352377"/>
          </a:xfrm>
          <a:prstGeom prst="line">
            <a:avLst/>
          </a:prstGeom>
          <a:ln w="19050" cap="flat">
            <a:solidFill>
              <a:srgbClr val="000000"/>
            </a:solidFill>
            <a:prstDash val="solid"/>
            <a:headEnd type="none" w="sm" len="sm"/>
            <a:tailEnd type="none" w="sm" len="sm"/>
          </a:ln>
        </p:spPr>
      </p:sp>
      <p:sp>
        <p:nvSpPr>
          <p:cNvPr id="8" name="Freeform 8"/>
          <p:cNvSpPr/>
          <p:nvPr/>
        </p:nvSpPr>
        <p:spPr>
          <a:xfrm>
            <a:off x="7086600" y="129934"/>
            <a:ext cx="2451434" cy="612858"/>
          </a:xfrm>
          <a:custGeom>
            <a:avLst/>
            <a:gdLst/>
            <a:ahLst/>
            <a:cxnLst/>
            <a:rect l="l" t="t" r="r" b="b"/>
            <a:pathLst>
              <a:path w="2451434" h="612858">
                <a:moveTo>
                  <a:pt x="0" y="0"/>
                </a:moveTo>
                <a:lnTo>
                  <a:pt x="2451434" y="0"/>
                </a:lnTo>
                <a:lnTo>
                  <a:pt x="2451434" y="612858"/>
                </a:lnTo>
                <a:lnTo>
                  <a:pt x="0" y="612858"/>
                </a:lnTo>
                <a:lnTo>
                  <a:pt x="0" y="0"/>
                </a:lnTo>
                <a:close/>
              </a:path>
            </a:pathLst>
          </a:custGeom>
          <a:blipFill>
            <a:blip r:embed="rId2"/>
            <a:stretch>
              <a:fillRect/>
            </a:stretch>
          </a:blipFill>
        </p:spPr>
      </p:sp>
      <p:grpSp>
        <p:nvGrpSpPr>
          <p:cNvPr id="9" name="Group 9"/>
          <p:cNvGrpSpPr/>
          <p:nvPr/>
        </p:nvGrpSpPr>
        <p:grpSpPr>
          <a:xfrm>
            <a:off x="2029169" y="5200487"/>
            <a:ext cx="6967809" cy="1395612"/>
            <a:chOff x="0" y="0"/>
            <a:chExt cx="2198161" cy="366491"/>
          </a:xfrm>
        </p:grpSpPr>
        <p:sp>
          <p:nvSpPr>
            <p:cNvPr id="10" name="Freeform 10"/>
            <p:cNvSpPr/>
            <p:nvPr/>
          </p:nvSpPr>
          <p:spPr>
            <a:xfrm>
              <a:off x="0" y="0"/>
              <a:ext cx="2198161" cy="366491"/>
            </a:xfrm>
            <a:custGeom>
              <a:avLst/>
              <a:gdLst/>
              <a:ahLst/>
              <a:cxnLst/>
              <a:rect l="l" t="t" r="r" b="b"/>
              <a:pathLst>
                <a:path w="2198161" h="366491">
                  <a:moveTo>
                    <a:pt x="27777" y="0"/>
                  </a:moveTo>
                  <a:lnTo>
                    <a:pt x="2170383" y="0"/>
                  </a:lnTo>
                  <a:cubicBezTo>
                    <a:pt x="2185724" y="0"/>
                    <a:pt x="2198161" y="12436"/>
                    <a:pt x="2198161" y="27777"/>
                  </a:cubicBezTo>
                  <a:lnTo>
                    <a:pt x="2198161" y="338713"/>
                  </a:lnTo>
                  <a:cubicBezTo>
                    <a:pt x="2198161" y="354054"/>
                    <a:pt x="2185724" y="366491"/>
                    <a:pt x="2170383" y="366491"/>
                  </a:cubicBezTo>
                  <a:lnTo>
                    <a:pt x="27777" y="366491"/>
                  </a:lnTo>
                  <a:cubicBezTo>
                    <a:pt x="12436" y="366491"/>
                    <a:pt x="0" y="354054"/>
                    <a:pt x="0" y="338713"/>
                  </a:cubicBezTo>
                  <a:lnTo>
                    <a:pt x="0" y="27777"/>
                  </a:lnTo>
                  <a:cubicBezTo>
                    <a:pt x="0" y="12436"/>
                    <a:pt x="12436" y="0"/>
                    <a:pt x="27777" y="0"/>
                  </a:cubicBezTo>
                  <a:close/>
                </a:path>
              </a:pathLst>
            </a:custGeom>
            <a:solidFill>
              <a:srgbClr val="FFFFFF"/>
            </a:solidFill>
            <a:ln w="19050" cap="rnd">
              <a:solidFill>
                <a:srgbClr val="000000"/>
              </a:solidFill>
              <a:prstDash val="solid"/>
              <a:round/>
            </a:ln>
          </p:spPr>
        </p:sp>
        <p:sp>
          <p:nvSpPr>
            <p:cNvPr id="11" name="TextBox 11"/>
            <p:cNvSpPr txBox="1"/>
            <p:nvPr/>
          </p:nvSpPr>
          <p:spPr>
            <a:xfrm>
              <a:off x="0" y="-19050"/>
              <a:ext cx="2198161" cy="38554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AutoShape 12"/>
          <p:cNvSpPr/>
          <p:nvPr/>
        </p:nvSpPr>
        <p:spPr>
          <a:xfrm flipH="1" flipV="1">
            <a:off x="464748" y="1203536"/>
            <a:ext cx="6134184" cy="18713"/>
          </a:xfrm>
          <a:prstGeom prst="line">
            <a:avLst/>
          </a:prstGeom>
          <a:ln w="19050" cap="flat">
            <a:solidFill>
              <a:srgbClr val="000000"/>
            </a:solidFill>
            <a:prstDash val="solid"/>
            <a:headEnd type="none" w="sm" len="sm"/>
            <a:tailEnd type="none" w="sm" len="sm"/>
          </a:ln>
        </p:spPr>
      </p:sp>
      <p:grpSp>
        <p:nvGrpSpPr>
          <p:cNvPr id="13" name="Group 13"/>
          <p:cNvGrpSpPr/>
          <p:nvPr/>
        </p:nvGrpSpPr>
        <p:grpSpPr>
          <a:xfrm>
            <a:off x="638453" y="932009"/>
            <a:ext cx="1311013" cy="593502"/>
            <a:chOff x="0" y="0"/>
            <a:chExt cx="624117" cy="299126"/>
          </a:xfrm>
        </p:grpSpPr>
        <p:sp>
          <p:nvSpPr>
            <p:cNvPr id="14"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15"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TextBox 16"/>
          <p:cNvSpPr txBox="1"/>
          <p:nvPr/>
        </p:nvSpPr>
        <p:spPr>
          <a:xfrm>
            <a:off x="400646" y="350847"/>
            <a:ext cx="1857893" cy="269304"/>
          </a:xfrm>
          <a:prstGeom prst="rect">
            <a:avLst/>
          </a:prstGeom>
        </p:spPr>
        <p:txBody>
          <a:bodyPr lIns="0" tIns="0" rIns="0" bIns="0" rtlCol="0" anchor="t">
            <a:spAutoFit/>
          </a:bodyPr>
          <a:lstStyle/>
          <a:p>
            <a:pPr marL="0" marR="0" lvl="0" indent="0" algn="ctr" defTabSz="914400" rtl="0" eaLnBrk="1" fontAlgn="auto" latinLnBrk="0" hangingPunct="1">
              <a:lnSpc>
                <a:spcPts val="2051"/>
              </a:lnSpc>
              <a:spcBef>
                <a:spcPts val="0"/>
              </a:spcBef>
              <a:spcAft>
                <a:spcPts val="0"/>
              </a:spcAft>
              <a:buClrTx/>
              <a:buSzTx/>
              <a:buFontTx/>
              <a:buNone/>
              <a:tabLst/>
              <a:defRPr/>
            </a:pPr>
            <a:r>
              <a:rPr lang="en-US" sz="1783" dirty="0" smtClean="0">
                <a:solidFill>
                  <a:srgbClr val="591E8D"/>
                </a:solidFill>
                <a:latin typeface="Champion"/>
                <a:ea typeface="Champion"/>
                <a:cs typeface="Champion"/>
                <a:sym typeface="Champion"/>
              </a:rPr>
              <a:t>POST 16</a:t>
            </a:r>
            <a:r>
              <a:rPr kumimoji="0" lang="en-US" sz="1783" b="0" i="0" u="none" strike="noStrike" kern="1200" cap="none" spc="0" normalizeH="0" baseline="0" noProof="0" dirty="0" smtClean="0">
                <a:ln>
                  <a:noFill/>
                </a:ln>
                <a:solidFill>
                  <a:srgbClr val="591E8D"/>
                </a:solidFill>
                <a:effectLst/>
                <a:uLnTx/>
                <a:uFillTx/>
                <a:latin typeface="Champion"/>
                <a:ea typeface="Champion"/>
                <a:cs typeface="Champion"/>
                <a:sym typeface="Champion"/>
              </a:rPr>
              <a:t> </a:t>
            </a:r>
            <a:r>
              <a:rPr kumimoji="0" lang="en-US" sz="1783" b="0" i="0" u="none" strike="noStrike" kern="1200" cap="none" spc="0" normalizeH="0" baseline="0" noProof="0" dirty="0">
                <a:ln>
                  <a:noFill/>
                </a:ln>
                <a:solidFill>
                  <a:srgbClr val="591E8D"/>
                </a:solidFill>
                <a:effectLst/>
                <a:uLnTx/>
                <a:uFillTx/>
                <a:latin typeface="Champion"/>
                <a:ea typeface="Champion"/>
                <a:cs typeface="Champion"/>
                <a:sym typeface="Champion"/>
              </a:rPr>
              <a:t>PATHWAY</a:t>
            </a:r>
          </a:p>
        </p:txBody>
      </p:sp>
      <p:grpSp>
        <p:nvGrpSpPr>
          <p:cNvPr id="20" name="Group 20"/>
          <p:cNvGrpSpPr/>
          <p:nvPr/>
        </p:nvGrpSpPr>
        <p:grpSpPr>
          <a:xfrm>
            <a:off x="688246" y="5372808"/>
            <a:ext cx="1028588" cy="492980"/>
            <a:chOff x="0" y="0"/>
            <a:chExt cx="624117" cy="299126"/>
          </a:xfrm>
        </p:grpSpPr>
        <p:sp>
          <p:nvSpPr>
            <p:cNvPr id="21" name="Freeform 21"/>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22" name="TextBox 22"/>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3" name="TextBox 23"/>
          <p:cNvSpPr txBox="1"/>
          <p:nvPr/>
        </p:nvSpPr>
        <p:spPr>
          <a:xfrm>
            <a:off x="712871" y="5528974"/>
            <a:ext cx="979333" cy="13959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IMPACT</a:t>
            </a:r>
          </a:p>
        </p:txBody>
      </p:sp>
      <p:sp>
        <p:nvSpPr>
          <p:cNvPr id="24" name="AutoShape 24"/>
          <p:cNvSpPr/>
          <p:nvPr/>
        </p:nvSpPr>
        <p:spPr>
          <a:xfrm flipH="1">
            <a:off x="464750" y="2370367"/>
            <a:ext cx="6621850" cy="11591"/>
          </a:xfrm>
          <a:prstGeom prst="line">
            <a:avLst/>
          </a:prstGeom>
          <a:ln w="19050" cap="flat">
            <a:solidFill>
              <a:srgbClr val="000000"/>
            </a:solidFill>
            <a:prstDash val="solid"/>
            <a:headEnd type="none" w="sm" len="sm"/>
            <a:tailEnd type="none" w="sm" len="sm"/>
          </a:ln>
        </p:spPr>
      </p:sp>
      <p:sp>
        <p:nvSpPr>
          <p:cNvPr id="27" name="TextBox 27"/>
          <p:cNvSpPr txBox="1"/>
          <p:nvPr/>
        </p:nvSpPr>
        <p:spPr>
          <a:xfrm>
            <a:off x="2060132" y="1923491"/>
            <a:ext cx="6961948" cy="988924"/>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4" name="TextBox 34"/>
          <p:cNvSpPr txBox="1"/>
          <p:nvPr/>
        </p:nvSpPr>
        <p:spPr>
          <a:xfrm>
            <a:off x="685672" y="1056569"/>
            <a:ext cx="1153592" cy="384721"/>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INDEPENDENT LIVING </a:t>
            </a: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SKILLS</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(Aspire)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41" name="Group 63"/>
          <p:cNvGrpSpPr/>
          <p:nvPr/>
        </p:nvGrpSpPr>
        <p:grpSpPr>
          <a:xfrm>
            <a:off x="2391434" y="877887"/>
            <a:ext cx="1189966" cy="674920"/>
            <a:chOff x="0" y="0"/>
            <a:chExt cx="624117" cy="299126"/>
          </a:xfrm>
        </p:grpSpPr>
        <p:sp>
          <p:nvSpPr>
            <p:cNvPr id="42"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43"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49" name="TextBox 96"/>
          <p:cNvSpPr txBox="1"/>
          <p:nvPr/>
        </p:nvSpPr>
        <p:spPr>
          <a:xfrm>
            <a:off x="2479974" y="1050730"/>
            <a:ext cx="1012885" cy="307777"/>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CLEANING TEETH</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50" name="Group 13"/>
          <p:cNvGrpSpPr/>
          <p:nvPr/>
        </p:nvGrpSpPr>
        <p:grpSpPr>
          <a:xfrm>
            <a:off x="638452" y="2117017"/>
            <a:ext cx="1311013" cy="593502"/>
            <a:chOff x="0" y="0"/>
            <a:chExt cx="624117" cy="299126"/>
          </a:xfrm>
        </p:grpSpPr>
        <p:sp>
          <p:nvSpPr>
            <p:cNvPr id="51"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52"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3" name="TextBox 34"/>
          <p:cNvSpPr txBox="1"/>
          <p:nvPr/>
        </p:nvSpPr>
        <p:spPr>
          <a:xfrm>
            <a:off x="675114" y="2217290"/>
            <a:ext cx="1153592" cy="384721"/>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INDEPENDENT LIVING</a:t>
            </a:r>
            <a:r>
              <a:rPr kumimoji="0" lang="en-US" sz="883" b="0" i="0" u="none" strike="noStrike" kern="1200" cap="none" spc="0" normalizeH="0" noProof="0" dirty="0" smtClean="0">
                <a:ln>
                  <a:noFill/>
                </a:ln>
                <a:solidFill>
                  <a:srgbClr val="F4F2EB"/>
                </a:solidFill>
                <a:effectLst/>
                <a:uLnTx/>
                <a:uFillTx/>
                <a:latin typeface="More Sugar"/>
                <a:ea typeface="More Sugar"/>
                <a:cs typeface="More Sugar"/>
                <a:sym typeface="More Sugar"/>
              </a:rPr>
              <a:t> </a:t>
            </a: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SKILLS</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(Endeavour)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57" name="Group 63"/>
          <p:cNvGrpSpPr/>
          <p:nvPr/>
        </p:nvGrpSpPr>
        <p:grpSpPr>
          <a:xfrm>
            <a:off x="4298095" y="2054551"/>
            <a:ext cx="1231433" cy="725918"/>
            <a:chOff x="0" y="-19050"/>
            <a:chExt cx="624117" cy="318176"/>
          </a:xfrm>
        </p:grpSpPr>
        <p:sp>
          <p:nvSpPr>
            <p:cNvPr id="58"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59"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60" name="Group 63"/>
          <p:cNvGrpSpPr/>
          <p:nvPr/>
        </p:nvGrpSpPr>
        <p:grpSpPr>
          <a:xfrm>
            <a:off x="2364248" y="2041978"/>
            <a:ext cx="1445752" cy="725918"/>
            <a:chOff x="0" y="-19050"/>
            <a:chExt cx="624117" cy="318176"/>
          </a:xfrm>
        </p:grpSpPr>
        <p:sp>
          <p:nvSpPr>
            <p:cNvPr id="61"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62"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63" name="Group 63"/>
          <p:cNvGrpSpPr/>
          <p:nvPr/>
        </p:nvGrpSpPr>
        <p:grpSpPr>
          <a:xfrm>
            <a:off x="5900654" y="2054551"/>
            <a:ext cx="1414546" cy="725918"/>
            <a:chOff x="0" y="-19050"/>
            <a:chExt cx="624117" cy="318176"/>
          </a:xfrm>
        </p:grpSpPr>
        <p:sp>
          <p:nvSpPr>
            <p:cNvPr id="64"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65"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67" name="TextBox 97"/>
          <p:cNvSpPr txBox="1"/>
          <p:nvPr/>
        </p:nvSpPr>
        <p:spPr>
          <a:xfrm>
            <a:off x="4438664" y="2281776"/>
            <a:ext cx="946083" cy="212622"/>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KEEPING HEALTHY</a:t>
            </a:r>
            <a:endParaRPr lang="en-US" sz="900" dirty="0">
              <a:solidFill>
                <a:srgbClr val="F4F2EB"/>
              </a:solidFill>
              <a:latin typeface="More Sugar"/>
              <a:ea typeface="More Sugar"/>
              <a:cs typeface="More Sugar"/>
              <a:sym typeface="More Sugar"/>
            </a:endParaRPr>
          </a:p>
        </p:txBody>
      </p:sp>
      <p:sp>
        <p:nvSpPr>
          <p:cNvPr id="68" name="TextBox 98"/>
          <p:cNvSpPr txBox="1"/>
          <p:nvPr/>
        </p:nvSpPr>
        <p:spPr>
          <a:xfrm>
            <a:off x="6091767" y="2304463"/>
            <a:ext cx="1063526" cy="212622"/>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INDEPENDENT LIVING </a:t>
            </a:r>
            <a:endParaRPr lang="en-US" sz="900" dirty="0">
              <a:solidFill>
                <a:srgbClr val="F4F2EB"/>
              </a:solidFill>
              <a:latin typeface="More Sugar"/>
              <a:ea typeface="More Sugar"/>
              <a:cs typeface="More Sugar"/>
              <a:sym typeface="More Sugar"/>
            </a:endParaRPr>
          </a:p>
        </p:txBody>
      </p:sp>
      <p:sp>
        <p:nvSpPr>
          <p:cNvPr id="69" name="TextBox 99"/>
          <p:cNvSpPr txBox="1"/>
          <p:nvPr/>
        </p:nvSpPr>
        <p:spPr>
          <a:xfrm>
            <a:off x="2561826" y="2305160"/>
            <a:ext cx="1096002" cy="20518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PERSONAL SKILLS </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70" name="Group 13"/>
          <p:cNvGrpSpPr/>
          <p:nvPr/>
        </p:nvGrpSpPr>
        <p:grpSpPr>
          <a:xfrm>
            <a:off x="638452" y="3264177"/>
            <a:ext cx="1311013" cy="593502"/>
            <a:chOff x="0" y="0"/>
            <a:chExt cx="624117" cy="299126"/>
          </a:xfrm>
        </p:grpSpPr>
        <p:sp>
          <p:nvSpPr>
            <p:cNvPr id="71"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72"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3" name="TextBox 34"/>
          <p:cNvSpPr txBox="1"/>
          <p:nvPr/>
        </p:nvSpPr>
        <p:spPr>
          <a:xfrm>
            <a:off x="685672" y="3421034"/>
            <a:ext cx="1153592" cy="256865"/>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ENGLISH</a:t>
            </a:r>
            <a:r>
              <a:rPr kumimoji="0" lang="en-US" sz="883" b="0" i="0" u="none" strike="noStrike" kern="1200" cap="none" spc="0" normalizeH="0" noProof="0" dirty="0" smtClean="0">
                <a:ln>
                  <a:noFill/>
                </a:ln>
                <a:solidFill>
                  <a:srgbClr val="F4F2EB"/>
                </a:solidFill>
                <a:effectLst/>
                <a:uLnTx/>
                <a:uFillTx/>
                <a:latin typeface="More Sugar"/>
                <a:ea typeface="More Sugar"/>
                <a:cs typeface="More Sugar"/>
                <a:sym typeface="More Sugar"/>
              </a:rPr>
              <a:t> </a:t>
            </a: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SKILLS</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(Venture)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74" name="Group 63"/>
          <p:cNvGrpSpPr/>
          <p:nvPr/>
        </p:nvGrpSpPr>
        <p:grpSpPr>
          <a:xfrm>
            <a:off x="2346645" y="3200770"/>
            <a:ext cx="1252278" cy="725918"/>
            <a:chOff x="0" y="-19050"/>
            <a:chExt cx="624117" cy="318176"/>
          </a:xfrm>
        </p:grpSpPr>
        <p:sp>
          <p:nvSpPr>
            <p:cNvPr id="75"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76"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77" name="TextBox 96"/>
          <p:cNvSpPr txBox="1"/>
          <p:nvPr/>
        </p:nvSpPr>
        <p:spPr>
          <a:xfrm>
            <a:off x="2288484" y="3437127"/>
            <a:ext cx="1368599"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PERSONAL INFORMATION</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78" name="Group 63"/>
          <p:cNvGrpSpPr/>
          <p:nvPr/>
        </p:nvGrpSpPr>
        <p:grpSpPr>
          <a:xfrm>
            <a:off x="3891680" y="3186789"/>
            <a:ext cx="1229637" cy="725918"/>
            <a:chOff x="0" y="-19050"/>
            <a:chExt cx="624117" cy="318176"/>
          </a:xfrm>
        </p:grpSpPr>
        <p:sp>
          <p:nvSpPr>
            <p:cNvPr id="79"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80"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1" name="TextBox 96"/>
          <p:cNvSpPr txBox="1"/>
          <p:nvPr/>
        </p:nvSpPr>
        <p:spPr>
          <a:xfrm>
            <a:off x="3832822" y="3483833"/>
            <a:ext cx="1368599" cy="110030"/>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HOME SKILLS</a:t>
            </a:r>
            <a:endParaRPr lang="en-US" sz="900" dirty="0">
              <a:solidFill>
                <a:srgbClr val="F4F2EB"/>
              </a:solidFill>
              <a:latin typeface="More Sugar"/>
              <a:ea typeface="More Sugar"/>
              <a:cs typeface="More Sugar"/>
              <a:sym typeface="More Sugar"/>
            </a:endParaRPr>
          </a:p>
        </p:txBody>
      </p:sp>
      <p:grpSp>
        <p:nvGrpSpPr>
          <p:cNvPr id="82" name="Group 63"/>
          <p:cNvGrpSpPr/>
          <p:nvPr/>
        </p:nvGrpSpPr>
        <p:grpSpPr>
          <a:xfrm>
            <a:off x="5496446" y="3186507"/>
            <a:ext cx="1410543" cy="725918"/>
            <a:chOff x="0" y="-19050"/>
            <a:chExt cx="624117" cy="318176"/>
          </a:xfrm>
        </p:grpSpPr>
        <p:sp>
          <p:nvSpPr>
            <p:cNvPr id="83"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84"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5" name="TextBox 96"/>
          <p:cNvSpPr txBox="1"/>
          <p:nvPr/>
        </p:nvSpPr>
        <p:spPr>
          <a:xfrm>
            <a:off x="5666316" y="3355743"/>
            <a:ext cx="1012885" cy="410369"/>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PERSONAL SKILLS</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86" name="Group 63"/>
          <p:cNvGrpSpPr/>
          <p:nvPr/>
        </p:nvGrpSpPr>
        <p:grpSpPr>
          <a:xfrm>
            <a:off x="7291572" y="3186086"/>
            <a:ext cx="1238416" cy="725918"/>
            <a:chOff x="0" y="-19050"/>
            <a:chExt cx="624117" cy="318176"/>
          </a:xfrm>
        </p:grpSpPr>
        <p:sp>
          <p:nvSpPr>
            <p:cNvPr id="87"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88"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9" name="TextBox 96"/>
          <p:cNvSpPr txBox="1"/>
          <p:nvPr/>
        </p:nvSpPr>
        <p:spPr>
          <a:xfrm>
            <a:off x="7415250" y="3360081"/>
            <a:ext cx="1012885" cy="410369"/>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ROUTINES FOR LIVING </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90" name="Group 6"/>
          <p:cNvGrpSpPr/>
          <p:nvPr/>
        </p:nvGrpSpPr>
        <p:grpSpPr>
          <a:xfrm>
            <a:off x="688246" y="4253382"/>
            <a:ext cx="1028588" cy="492980"/>
            <a:chOff x="0" y="0"/>
            <a:chExt cx="624117" cy="299126"/>
          </a:xfrm>
        </p:grpSpPr>
        <p:sp>
          <p:nvSpPr>
            <p:cNvPr id="91" name="Freeform 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92" name="TextBox 8"/>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93" name="TextBox 81"/>
          <p:cNvSpPr txBox="1"/>
          <p:nvPr/>
        </p:nvSpPr>
        <p:spPr>
          <a:xfrm>
            <a:off x="791994" y="4361686"/>
            <a:ext cx="821089" cy="256865"/>
          </a:xfrm>
          <a:prstGeom prst="rect">
            <a:avLst/>
          </a:prstGeom>
        </p:spPr>
        <p:txBody>
          <a:bodyPr lIns="0" tIns="0" rIns="0" bIns="0" rtlCol="0" anchor="t">
            <a:spAutoFit/>
          </a:bodyPr>
          <a:lstStyle/>
          <a:p>
            <a:pPr algn="ctr">
              <a:lnSpc>
                <a:spcPts val="1016"/>
              </a:lnSpc>
            </a:pPr>
            <a:r>
              <a:rPr lang="en-US" sz="883" dirty="0" smtClean="0">
                <a:solidFill>
                  <a:srgbClr val="F4F2EB"/>
                </a:solidFill>
                <a:latin typeface="More Sugar"/>
                <a:ea typeface="More Sugar"/>
                <a:cs typeface="More Sugar"/>
                <a:sym typeface="More Sugar"/>
              </a:rPr>
              <a:t>TOPICS</a:t>
            </a:r>
          </a:p>
          <a:p>
            <a:pPr algn="ctr">
              <a:lnSpc>
                <a:spcPts val="1016"/>
              </a:lnSpc>
            </a:pPr>
            <a:r>
              <a:rPr lang="en-US" sz="883" dirty="0" smtClean="0">
                <a:solidFill>
                  <a:srgbClr val="F4F2EB"/>
                </a:solidFill>
                <a:latin typeface="More Sugar"/>
                <a:ea typeface="More Sugar"/>
                <a:cs typeface="More Sugar"/>
                <a:sym typeface="More Sugar"/>
              </a:rPr>
              <a:t>(Vehicles)</a:t>
            </a:r>
            <a:endParaRPr lang="en-US" sz="883" dirty="0">
              <a:solidFill>
                <a:srgbClr val="F4F2EB"/>
              </a:solidFill>
              <a:latin typeface="More Sugar"/>
              <a:ea typeface="More Sugar"/>
              <a:cs typeface="More Sugar"/>
              <a:sym typeface="More Sugar"/>
            </a:endParaRPr>
          </a:p>
        </p:txBody>
      </p:sp>
      <p:grpSp>
        <p:nvGrpSpPr>
          <p:cNvPr id="95" name="Group 17"/>
          <p:cNvGrpSpPr/>
          <p:nvPr/>
        </p:nvGrpSpPr>
        <p:grpSpPr>
          <a:xfrm>
            <a:off x="1941489" y="4010957"/>
            <a:ext cx="999098" cy="879015"/>
            <a:chOff x="0" y="0"/>
            <a:chExt cx="812800" cy="812800"/>
          </a:xfrm>
        </p:grpSpPr>
        <p:sp>
          <p:nvSpPr>
            <p:cNvPr id="96"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91E8D"/>
            </a:solidFill>
          </p:spPr>
        </p:sp>
        <p:sp>
          <p:nvSpPr>
            <p:cNvPr id="97" name="TextBox 19"/>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dirty="0"/>
            </a:p>
          </p:txBody>
        </p:sp>
      </p:grpSp>
      <p:sp>
        <p:nvSpPr>
          <p:cNvPr id="98" name="TextBox 93"/>
          <p:cNvSpPr txBox="1"/>
          <p:nvPr/>
        </p:nvSpPr>
        <p:spPr>
          <a:xfrm>
            <a:off x="1943733" y="4368362"/>
            <a:ext cx="980033" cy="102592"/>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ENVIRONMENT</a:t>
            </a:r>
            <a:endParaRPr lang="en-US" sz="683" dirty="0">
              <a:solidFill>
                <a:srgbClr val="F4F2EB"/>
              </a:solidFill>
              <a:latin typeface="More Sugar"/>
              <a:ea typeface="More Sugar"/>
              <a:cs typeface="More Sugar"/>
              <a:sym typeface="More Sugar"/>
            </a:endParaRPr>
          </a:p>
        </p:txBody>
      </p:sp>
      <p:grpSp>
        <p:nvGrpSpPr>
          <p:cNvPr id="99" name="Group 20"/>
          <p:cNvGrpSpPr/>
          <p:nvPr/>
        </p:nvGrpSpPr>
        <p:grpSpPr>
          <a:xfrm>
            <a:off x="3108984" y="3998953"/>
            <a:ext cx="1005816" cy="909097"/>
            <a:chOff x="0" y="0"/>
            <a:chExt cx="812800" cy="812800"/>
          </a:xfrm>
        </p:grpSpPr>
        <p:sp>
          <p:nvSpPr>
            <p:cNvPr id="100"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B801"/>
            </a:solidFill>
          </p:spPr>
        </p:sp>
        <p:sp>
          <p:nvSpPr>
            <p:cNvPr id="101" name="TextBox 22"/>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grpSp>
        <p:nvGrpSpPr>
          <p:cNvPr id="102" name="Group 29"/>
          <p:cNvGrpSpPr/>
          <p:nvPr/>
        </p:nvGrpSpPr>
        <p:grpSpPr>
          <a:xfrm>
            <a:off x="4297167" y="4035804"/>
            <a:ext cx="1036833" cy="911750"/>
            <a:chOff x="0" y="0"/>
            <a:chExt cx="812800" cy="812800"/>
          </a:xfrm>
        </p:grpSpPr>
        <p:sp>
          <p:nvSpPr>
            <p:cNvPr id="103"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6A25"/>
            </a:solidFill>
          </p:spPr>
        </p:sp>
        <p:sp>
          <p:nvSpPr>
            <p:cNvPr id="104" name="TextBox 31"/>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grpSp>
        <p:nvGrpSpPr>
          <p:cNvPr id="105" name="Group 23"/>
          <p:cNvGrpSpPr/>
          <p:nvPr/>
        </p:nvGrpSpPr>
        <p:grpSpPr>
          <a:xfrm>
            <a:off x="5513071" y="3984968"/>
            <a:ext cx="1085861" cy="950825"/>
            <a:chOff x="0" y="0"/>
            <a:chExt cx="812800" cy="812800"/>
          </a:xfrm>
        </p:grpSpPr>
        <p:sp>
          <p:nvSpPr>
            <p:cNvPr id="106"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EC"/>
            </a:solidFill>
          </p:spPr>
        </p:sp>
        <p:sp>
          <p:nvSpPr>
            <p:cNvPr id="107" name="TextBox 25"/>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dirty="0"/>
            </a:p>
          </p:txBody>
        </p:sp>
      </p:grpSp>
      <p:grpSp>
        <p:nvGrpSpPr>
          <p:cNvPr id="108" name="Group 26"/>
          <p:cNvGrpSpPr/>
          <p:nvPr/>
        </p:nvGrpSpPr>
        <p:grpSpPr>
          <a:xfrm>
            <a:off x="6816767" y="4052219"/>
            <a:ext cx="1060216" cy="909473"/>
            <a:chOff x="0" y="0"/>
            <a:chExt cx="812800" cy="812800"/>
          </a:xfrm>
        </p:grpSpPr>
        <p:sp>
          <p:nvSpPr>
            <p:cNvPr id="109" name="Freeform 2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D4C98"/>
            </a:solidFill>
          </p:spPr>
        </p:sp>
        <p:sp>
          <p:nvSpPr>
            <p:cNvPr id="110" name="TextBox 28"/>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grpSp>
        <p:nvGrpSpPr>
          <p:cNvPr id="111" name="Group 56"/>
          <p:cNvGrpSpPr/>
          <p:nvPr/>
        </p:nvGrpSpPr>
        <p:grpSpPr>
          <a:xfrm>
            <a:off x="8127460" y="4015047"/>
            <a:ext cx="1017401" cy="946646"/>
            <a:chOff x="0" y="0"/>
            <a:chExt cx="812800" cy="812800"/>
          </a:xfrm>
        </p:grpSpPr>
        <p:sp>
          <p:nvSpPr>
            <p:cNvPr id="112" name="Freeform 5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113" name="TextBox 58"/>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sp>
        <p:nvSpPr>
          <p:cNvPr id="114" name="TextBox 93"/>
          <p:cNvSpPr txBox="1"/>
          <p:nvPr/>
        </p:nvSpPr>
        <p:spPr>
          <a:xfrm>
            <a:off x="3235148" y="4374095"/>
            <a:ext cx="812307" cy="110030"/>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SAFETY</a:t>
            </a:r>
            <a:endParaRPr lang="en-US" sz="683" dirty="0">
              <a:solidFill>
                <a:srgbClr val="F4F2EB"/>
              </a:solidFill>
              <a:latin typeface="More Sugar"/>
              <a:ea typeface="More Sugar"/>
              <a:cs typeface="More Sugar"/>
              <a:sym typeface="More Sugar"/>
            </a:endParaRPr>
          </a:p>
        </p:txBody>
      </p:sp>
      <p:sp>
        <p:nvSpPr>
          <p:cNvPr id="116" name="TextBox 93"/>
          <p:cNvSpPr txBox="1"/>
          <p:nvPr/>
        </p:nvSpPr>
        <p:spPr>
          <a:xfrm>
            <a:off x="4428682" y="4344153"/>
            <a:ext cx="729268" cy="212622"/>
          </a:xfrm>
          <a:prstGeom prst="rect">
            <a:avLst/>
          </a:prstGeom>
        </p:spPr>
        <p:txBody>
          <a:bodyPr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HOUSE SKILLS</a:t>
            </a:r>
            <a:endParaRPr lang="en-US" sz="800" dirty="0">
              <a:solidFill>
                <a:srgbClr val="F4F2EB"/>
              </a:solidFill>
              <a:latin typeface="More Sugar"/>
              <a:ea typeface="More Sugar"/>
              <a:cs typeface="More Sugar"/>
              <a:sym typeface="More Sugar"/>
            </a:endParaRPr>
          </a:p>
        </p:txBody>
      </p:sp>
      <p:sp>
        <p:nvSpPr>
          <p:cNvPr id="117" name="TextBox 93"/>
          <p:cNvSpPr txBox="1"/>
          <p:nvPr/>
        </p:nvSpPr>
        <p:spPr>
          <a:xfrm>
            <a:off x="5597567" y="4298004"/>
            <a:ext cx="951462" cy="31521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SAFETY IN/OUT OF THE COMMUNITY</a:t>
            </a:r>
            <a:endParaRPr lang="en-US" sz="800" dirty="0">
              <a:solidFill>
                <a:srgbClr val="F4F2EB"/>
              </a:solidFill>
              <a:latin typeface="More Sugar"/>
              <a:ea typeface="More Sugar"/>
              <a:cs typeface="More Sugar"/>
              <a:sym typeface="More Sugar"/>
            </a:endParaRPr>
          </a:p>
        </p:txBody>
      </p:sp>
      <p:sp>
        <p:nvSpPr>
          <p:cNvPr id="118" name="TextBox 93"/>
          <p:cNvSpPr txBox="1"/>
          <p:nvPr/>
        </p:nvSpPr>
        <p:spPr>
          <a:xfrm>
            <a:off x="8211657" y="4304231"/>
            <a:ext cx="729268" cy="315214"/>
          </a:xfrm>
          <a:prstGeom prst="rect">
            <a:avLst/>
          </a:prstGeom>
        </p:spPr>
        <p:txBody>
          <a:bodyPr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WORK EXPERIENCETRANSITION</a:t>
            </a:r>
          </a:p>
        </p:txBody>
      </p:sp>
      <p:sp>
        <p:nvSpPr>
          <p:cNvPr id="119" name="TextBox 93"/>
          <p:cNvSpPr txBox="1"/>
          <p:nvPr/>
        </p:nvSpPr>
        <p:spPr>
          <a:xfrm>
            <a:off x="6941166" y="4368362"/>
            <a:ext cx="729268" cy="212622"/>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JOBS &amp; CHORES</a:t>
            </a:r>
            <a:endParaRPr lang="en-US" sz="1000" dirty="0" smtClean="0">
              <a:solidFill>
                <a:srgbClr val="F4F2EB"/>
              </a:solidFill>
              <a:latin typeface="More Sugar"/>
              <a:ea typeface="More Sugar"/>
              <a:cs typeface="More Sugar"/>
              <a:sym typeface="More Sugar"/>
            </a:endParaRPr>
          </a:p>
        </p:txBody>
      </p:sp>
      <p:sp>
        <p:nvSpPr>
          <p:cNvPr id="120" name="Rectangle 119"/>
          <p:cNvSpPr/>
          <p:nvPr/>
        </p:nvSpPr>
        <p:spPr>
          <a:xfrm>
            <a:off x="2060132" y="5328724"/>
            <a:ext cx="6940355" cy="1169551"/>
          </a:xfrm>
          <a:prstGeom prst="rect">
            <a:avLst/>
          </a:prstGeom>
        </p:spPr>
        <p:txBody>
          <a:bodyPr wrap="square">
            <a:spAutoFit/>
          </a:bodyPr>
          <a:lstStyle/>
          <a:p>
            <a:r>
              <a:rPr lang="en-GB" sz="1000" dirty="0">
                <a:latin typeface="Canva Sans" panose="020B0604020202020204" charset="0"/>
              </a:rPr>
              <a:t>In Post 16, the impact of the </a:t>
            </a:r>
            <a:r>
              <a:rPr lang="en-GB" sz="1000" smtClean="0">
                <a:latin typeface="Canva Sans" panose="020B0604020202020204" charset="0"/>
              </a:rPr>
              <a:t>Independent Living curriculum </a:t>
            </a:r>
            <a:r>
              <a:rPr lang="en-GB" sz="1000" dirty="0">
                <a:latin typeface="Canva Sans" panose="020B0604020202020204" charset="0"/>
              </a:rPr>
              <a:t>is demonstrated by the progress learners make toward their individual goals, as outlined in their bespoke curriculum and EHCP. This progress is measured through evidence collection, regular data uploads, and targeted interventions, ensuring a responsive approach to meeting each learner’s needs. We also assess the transfer of English skills across other curriculum areas and real-life contexts, highlighting developments in independence, confidence, and functional communication. By emphasising personalisation and practical application, our English curriculum empowers every student with the essential tools for success in education and in their preparation for </a:t>
            </a:r>
            <a:r>
              <a:rPr lang="en-GB" sz="1000" dirty="0" smtClean="0">
                <a:latin typeface="Canva Sans" panose="020B0604020202020204" charset="0"/>
              </a:rPr>
              <a:t>adulthood.</a:t>
            </a:r>
            <a:endParaRPr lang="en-GB" sz="1000" dirty="0">
              <a:latin typeface="Canva Sans" panose="020B0604020202020204" charset="0"/>
            </a:endParaRPr>
          </a:p>
        </p:txBody>
      </p:sp>
      <p:grpSp>
        <p:nvGrpSpPr>
          <p:cNvPr id="115" name="Group 63"/>
          <p:cNvGrpSpPr/>
          <p:nvPr/>
        </p:nvGrpSpPr>
        <p:grpSpPr>
          <a:xfrm>
            <a:off x="4220234" y="874410"/>
            <a:ext cx="1189966" cy="674920"/>
            <a:chOff x="0" y="0"/>
            <a:chExt cx="624117" cy="299126"/>
          </a:xfrm>
        </p:grpSpPr>
        <p:sp>
          <p:nvSpPr>
            <p:cNvPr id="121"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22"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23" name="TextBox 96"/>
          <p:cNvSpPr txBox="1"/>
          <p:nvPr/>
        </p:nvSpPr>
        <p:spPr>
          <a:xfrm>
            <a:off x="4321374" y="1044533"/>
            <a:ext cx="1012885" cy="307777"/>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HAIR BRUSHING</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124" name="Group 63"/>
          <p:cNvGrpSpPr/>
          <p:nvPr/>
        </p:nvGrpSpPr>
        <p:grpSpPr>
          <a:xfrm>
            <a:off x="5972834" y="889558"/>
            <a:ext cx="1189966" cy="674920"/>
            <a:chOff x="0" y="0"/>
            <a:chExt cx="624117" cy="299126"/>
          </a:xfrm>
        </p:grpSpPr>
        <p:sp>
          <p:nvSpPr>
            <p:cNvPr id="125"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126"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27" name="TextBox 96"/>
          <p:cNvSpPr txBox="1"/>
          <p:nvPr/>
        </p:nvSpPr>
        <p:spPr>
          <a:xfrm>
            <a:off x="6082444" y="1039409"/>
            <a:ext cx="1012885" cy="410369"/>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DAILY LIVING SKILLS</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128" name="Group 2"/>
          <p:cNvGrpSpPr/>
          <p:nvPr/>
        </p:nvGrpSpPr>
        <p:grpSpPr>
          <a:xfrm>
            <a:off x="3263855" y="145333"/>
            <a:ext cx="2667314" cy="586488"/>
            <a:chOff x="0" y="0"/>
            <a:chExt cx="1618448" cy="355864"/>
          </a:xfrm>
        </p:grpSpPr>
        <p:sp>
          <p:nvSpPr>
            <p:cNvPr id="129" name="Freeform 3"/>
            <p:cNvSpPr/>
            <p:nvPr/>
          </p:nvSpPr>
          <p:spPr>
            <a:xfrm>
              <a:off x="0" y="0"/>
              <a:ext cx="1618448" cy="355864"/>
            </a:xfrm>
            <a:custGeom>
              <a:avLst/>
              <a:gdLst/>
              <a:ahLst/>
              <a:cxnLst/>
              <a:rect l="l" t="t" r="r" b="b"/>
              <a:pathLst>
                <a:path w="1618448" h="355864">
                  <a:moveTo>
                    <a:pt x="72563" y="0"/>
                  </a:moveTo>
                  <a:lnTo>
                    <a:pt x="1545885" y="0"/>
                  </a:lnTo>
                  <a:cubicBezTo>
                    <a:pt x="1565130" y="0"/>
                    <a:pt x="1583587" y="7645"/>
                    <a:pt x="1597195" y="21253"/>
                  </a:cubicBezTo>
                  <a:cubicBezTo>
                    <a:pt x="1610803" y="34861"/>
                    <a:pt x="1618448" y="53318"/>
                    <a:pt x="1618448" y="72563"/>
                  </a:cubicBezTo>
                  <a:lnTo>
                    <a:pt x="1618448" y="283301"/>
                  </a:lnTo>
                  <a:cubicBezTo>
                    <a:pt x="1618448" y="302546"/>
                    <a:pt x="1610803" y="321002"/>
                    <a:pt x="1597195" y="334611"/>
                  </a:cubicBezTo>
                  <a:cubicBezTo>
                    <a:pt x="1583587" y="348219"/>
                    <a:pt x="1565130" y="355864"/>
                    <a:pt x="1545885" y="355864"/>
                  </a:cubicBezTo>
                  <a:lnTo>
                    <a:pt x="72563" y="355864"/>
                  </a:lnTo>
                  <a:cubicBezTo>
                    <a:pt x="53318" y="355864"/>
                    <a:pt x="34861" y="348219"/>
                    <a:pt x="21253" y="334611"/>
                  </a:cubicBezTo>
                  <a:cubicBezTo>
                    <a:pt x="7645" y="321002"/>
                    <a:pt x="0" y="302546"/>
                    <a:pt x="0" y="283301"/>
                  </a:cubicBezTo>
                  <a:lnTo>
                    <a:pt x="0" y="72563"/>
                  </a:lnTo>
                  <a:cubicBezTo>
                    <a:pt x="0" y="53318"/>
                    <a:pt x="7645" y="34861"/>
                    <a:pt x="21253" y="21253"/>
                  </a:cubicBezTo>
                  <a:cubicBezTo>
                    <a:pt x="34861" y="7645"/>
                    <a:pt x="53318" y="0"/>
                    <a:pt x="72563" y="0"/>
                  </a:cubicBezTo>
                  <a:close/>
                </a:path>
              </a:pathLst>
            </a:custGeom>
            <a:solidFill>
              <a:srgbClr val="591E8D"/>
            </a:solidFill>
            <a:ln w="19050" cap="rnd">
              <a:solidFill>
                <a:srgbClr val="000000"/>
              </a:solidFill>
              <a:prstDash val="solid"/>
              <a:round/>
            </a:ln>
          </p:spPr>
        </p:sp>
        <p:sp>
          <p:nvSpPr>
            <p:cNvPr id="130" name="TextBox 4"/>
            <p:cNvSpPr txBox="1"/>
            <p:nvPr/>
          </p:nvSpPr>
          <p:spPr>
            <a:xfrm>
              <a:off x="0" y="-19050"/>
              <a:ext cx="1618448" cy="374914"/>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31" name="TextBox 34"/>
          <p:cNvSpPr txBox="1"/>
          <p:nvPr/>
        </p:nvSpPr>
        <p:spPr>
          <a:xfrm>
            <a:off x="3344498" y="229052"/>
            <a:ext cx="2556156" cy="487313"/>
          </a:xfrm>
          <a:prstGeom prst="rect">
            <a:avLst/>
          </a:prstGeom>
        </p:spPr>
        <p:txBody>
          <a:bodyPr wrap="square" lIns="0" tIns="0" rIns="0" bIns="0" rtlCol="0" anchor="t">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en-US" sz="1400" dirty="0" smtClean="0">
                <a:solidFill>
                  <a:srgbClr val="F4F2EB"/>
                </a:solidFill>
                <a:latin typeface="More Sugar"/>
                <a:ea typeface="More Sugar"/>
                <a:cs typeface="More Sugar"/>
                <a:sym typeface="More Sugar"/>
              </a:rPr>
              <a:t>INDEPENDENT LIVING </a:t>
            </a:r>
            <a:r>
              <a:rPr kumimoji="0" lang="en-US" sz="1400"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SKILLS</a:t>
            </a:r>
          </a:p>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Tree>
    <p:extLst>
      <p:ext uri="{BB962C8B-B14F-4D97-AF65-F5344CB8AC3E}">
        <p14:creationId xmlns:p14="http://schemas.microsoft.com/office/powerpoint/2010/main" val="4103066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AutoShape 3"/>
          <p:cNvSpPr/>
          <p:nvPr/>
        </p:nvSpPr>
        <p:spPr>
          <a:xfrm flipH="1">
            <a:off x="1293956" y="4286069"/>
            <a:ext cx="6402243" cy="22698"/>
          </a:xfrm>
          <a:prstGeom prst="line">
            <a:avLst/>
          </a:prstGeom>
          <a:ln w="19050" cap="flat">
            <a:solidFill>
              <a:srgbClr val="000000"/>
            </a:solidFill>
            <a:prstDash val="solid"/>
            <a:headEnd type="none" w="sm" len="sm"/>
            <a:tailEnd type="none" w="sm" len="sm"/>
          </a:ln>
        </p:spPr>
      </p:sp>
      <p:sp>
        <p:nvSpPr>
          <p:cNvPr id="140" name="AutoShape 4"/>
          <p:cNvSpPr/>
          <p:nvPr/>
        </p:nvSpPr>
        <p:spPr>
          <a:xfrm flipH="1">
            <a:off x="1309623" y="3160322"/>
            <a:ext cx="2310" cy="1174299"/>
          </a:xfrm>
          <a:prstGeom prst="line">
            <a:avLst/>
          </a:prstGeom>
          <a:ln w="19050" cap="flat">
            <a:solidFill>
              <a:srgbClr val="000000"/>
            </a:solidFill>
            <a:prstDash val="solid"/>
            <a:headEnd type="none" w="sm" len="sm"/>
            <a:tailEnd type="none" w="sm" len="sm"/>
          </a:ln>
        </p:spPr>
      </p:sp>
      <p:sp>
        <p:nvSpPr>
          <p:cNvPr id="94" name="AutoShape 2"/>
          <p:cNvSpPr/>
          <p:nvPr/>
        </p:nvSpPr>
        <p:spPr>
          <a:xfrm flipH="1">
            <a:off x="464748" y="5230602"/>
            <a:ext cx="7898037" cy="8863"/>
          </a:xfrm>
          <a:prstGeom prst="line">
            <a:avLst/>
          </a:prstGeom>
          <a:ln w="19050" cap="flat">
            <a:solidFill>
              <a:srgbClr val="000000"/>
            </a:solidFill>
            <a:prstDash val="solid"/>
            <a:headEnd type="none" w="sm" len="sm"/>
            <a:tailEnd type="none" w="sm" len="sm"/>
          </a:ln>
        </p:spPr>
      </p:sp>
      <p:sp>
        <p:nvSpPr>
          <p:cNvPr id="2" name="AutoShape 2"/>
          <p:cNvSpPr/>
          <p:nvPr/>
        </p:nvSpPr>
        <p:spPr>
          <a:xfrm flipH="1">
            <a:off x="434694" y="3332855"/>
            <a:ext cx="8224290" cy="24447"/>
          </a:xfrm>
          <a:prstGeom prst="line">
            <a:avLst/>
          </a:prstGeom>
          <a:ln w="19050" cap="flat">
            <a:solidFill>
              <a:srgbClr val="000000"/>
            </a:solidFill>
            <a:prstDash val="solid"/>
            <a:headEnd type="none" w="sm" len="sm"/>
            <a:tailEnd type="none" w="sm" len="sm"/>
          </a:ln>
        </p:spPr>
      </p:sp>
      <p:sp>
        <p:nvSpPr>
          <p:cNvPr id="3" name="AutoShape 3"/>
          <p:cNvSpPr/>
          <p:nvPr/>
        </p:nvSpPr>
        <p:spPr>
          <a:xfrm flipH="1" flipV="1">
            <a:off x="452376" y="6358375"/>
            <a:ext cx="2656608" cy="10105"/>
          </a:xfrm>
          <a:prstGeom prst="line">
            <a:avLst/>
          </a:prstGeom>
          <a:ln w="19050" cap="flat">
            <a:solidFill>
              <a:srgbClr val="000000"/>
            </a:solidFill>
            <a:prstDash val="solid"/>
            <a:headEnd type="none" w="sm" len="sm"/>
            <a:tailEnd type="none" w="sm" len="sm"/>
          </a:ln>
        </p:spPr>
      </p:sp>
      <p:sp>
        <p:nvSpPr>
          <p:cNvPr id="4" name="AutoShape 4"/>
          <p:cNvSpPr/>
          <p:nvPr/>
        </p:nvSpPr>
        <p:spPr>
          <a:xfrm>
            <a:off x="453630" y="1215023"/>
            <a:ext cx="31442" cy="5143352"/>
          </a:xfrm>
          <a:prstGeom prst="line">
            <a:avLst/>
          </a:prstGeom>
          <a:ln w="19050" cap="flat">
            <a:solidFill>
              <a:srgbClr val="000000"/>
            </a:solidFill>
            <a:prstDash val="solid"/>
            <a:headEnd type="none" w="sm" len="sm"/>
            <a:tailEnd type="none" w="sm" len="sm"/>
          </a:ln>
        </p:spPr>
      </p:sp>
      <p:sp>
        <p:nvSpPr>
          <p:cNvPr id="8" name="Freeform 8"/>
          <p:cNvSpPr/>
          <p:nvPr/>
        </p:nvSpPr>
        <p:spPr>
          <a:xfrm>
            <a:off x="7391400" y="129934"/>
            <a:ext cx="2146634" cy="527055"/>
          </a:xfrm>
          <a:custGeom>
            <a:avLst/>
            <a:gdLst/>
            <a:ahLst/>
            <a:cxnLst/>
            <a:rect l="l" t="t" r="r" b="b"/>
            <a:pathLst>
              <a:path w="2451434" h="612858">
                <a:moveTo>
                  <a:pt x="0" y="0"/>
                </a:moveTo>
                <a:lnTo>
                  <a:pt x="2451434" y="0"/>
                </a:lnTo>
                <a:lnTo>
                  <a:pt x="2451434" y="612858"/>
                </a:lnTo>
                <a:lnTo>
                  <a:pt x="0" y="612858"/>
                </a:lnTo>
                <a:lnTo>
                  <a:pt x="0" y="0"/>
                </a:lnTo>
                <a:close/>
              </a:path>
            </a:pathLst>
          </a:custGeom>
          <a:blipFill>
            <a:blip r:embed="rId2"/>
            <a:stretch>
              <a:fillRect/>
            </a:stretch>
          </a:blipFill>
        </p:spPr>
      </p:sp>
      <p:grpSp>
        <p:nvGrpSpPr>
          <p:cNvPr id="9" name="Group 9"/>
          <p:cNvGrpSpPr/>
          <p:nvPr/>
        </p:nvGrpSpPr>
        <p:grpSpPr>
          <a:xfrm>
            <a:off x="2062647" y="5778679"/>
            <a:ext cx="6967809" cy="1351079"/>
            <a:chOff x="0" y="0"/>
            <a:chExt cx="2198161" cy="366491"/>
          </a:xfrm>
        </p:grpSpPr>
        <p:sp>
          <p:nvSpPr>
            <p:cNvPr id="10" name="Freeform 10"/>
            <p:cNvSpPr/>
            <p:nvPr/>
          </p:nvSpPr>
          <p:spPr>
            <a:xfrm>
              <a:off x="0" y="0"/>
              <a:ext cx="2198161" cy="366491"/>
            </a:xfrm>
            <a:custGeom>
              <a:avLst/>
              <a:gdLst/>
              <a:ahLst/>
              <a:cxnLst/>
              <a:rect l="l" t="t" r="r" b="b"/>
              <a:pathLst>
                <a:path w="2198161" h="366491">
                  <a:moveTo>
                    <a:pt x="27777" y="0"/>
                  </a:moveTo>
                  <a:lnTo>
                    <a:pt x="2170383" y="0"/>
                  </a:lnTo>
                  <a:cubicBezTo>
                    <a:pt x="2185724" y="0"/>
                    <a:pt x="2198161" y="12436"/>
                    <a:pt x="2198161" y="27777"/>
                  </a:cubicBezTo>
                  <a:lnTo>
                    <a:pt x="2198161" y="338713"/>
                  </a:lnTo>
                  <a:cubicBezTo>
                    <a:pt x="2198161" y="354054"/>
                    <a:pt x="2185724" y="366491"/>
                    <a:pt x="2170383" y="366491"/>
                  </a:cubicBezTo>
                  <a:lnTo>
                    <a:pt x="27777" y="366491"/>
                  </a:lnTo>
                  <a:cubicBezTo>
                    <a:pt x="12436" y="366491"/>
                    <a:pt x="0" y="354054"/>
                    <a:pt x="0" y="338713"/>
                  </a:cubicBezTo>
                  <a:lnTo>
                    <a:pt x="0" y="27777"/>
                  </a:lnTo>
                  <a:cubicBezTo>
                    <a:pt x="0" y="12436"/>
                    <a:pt x="12436" y="0"/>
                    <a:pt x="27777" y="0"/>
                  </a:cubicBezTo>
                  <a:close/>
                </a:path>
              </a:pathLst>
            </a:custGeom>
            <a:solidFill>
              <a:srgbClr val="FFFFFF"/>
            </a:solidFill>
            <a:ln w="19050" cap="rnd">
              <a:solidFill>
                <a:srgbClr val="000000"/>
              </a:solidFill>
              <a:prstDash val="solid"/>
              <a:round/>
            </a:ln>
          </p:spPr>
        </p:sp>
        <p:sp>
          <p:nvSpPr>
            <p:cNvPr id="11" name="TextBox 11"/>
            <p:cNvSpPr txBox="1"/>
            <p:nvPr/>
          </p:nvSpPr>
          <p:spPr>
            <a:xfrm>
              <a:off x="0" y="-19050"/>
              <a:ext cx="2198161" cy="38554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AutoShape 12"/>
          <p:cNvSpPr/>
          <p:nvPr/>
        </p:nvSpPr>
        <p:spPr>
          <a:xfrm flipH="1">
            <a:off x="464746" y="1189169"/>
            <a:ext cx="5542463" cy="14366"/>
          </a:xfrm>
          <a:prstGeom prst="line">
            <a:avLst/>
          </a:prstGeom>
          <a:ln w="19050" cap="flat">
            <a:solidFill>
              <a:srgbClr val="000000"/>
            </a:solidFill>
            <a:prstDash val="solid"/>
            <a:headEnd type="none" w="sm" len="sm"/>
            <a:tailEnd type="none" w="sm" len="sm"/>
          </a:ln>
        </p:spPr>
      </p:sp>
      <p:grpSp>
        <p:nvGrpSpPr>
          <p:cNvPr id="13" name="Group 13"/>
          <p:cNvGrpSpPr/>
          <p:nvPr/>
        </p:nvGrpSpPr>
        <p:grpSpPr>
          <a:xfrm>
            <a:off x="638453" y="932009"/>
            <a:ext cx="1311013" cy="593502"/>
            <a:chOff x="0" y="0"/>
            <a:chExt cx="624117" cy="299126"/>
          </a:xfrm>
        </p:grpSpPr>
        <p:sp>
          <p:nvSpPr>
            <p:cNvPr id="14"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15"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TextBox 16"/>
          <p:cNvSpPr txBox="1"/>
          <p:nvPr/>
        </p:nvSpPr>
        <p:spPr>
          <a:xfrm>
            <a:off x="400646" y="350847"/>
            <a:ext cx="1857893" cy="269304"/>
          </a:xfrm>
          <a:prstGeom prst="rect">
            <a:avLst/>
          </a:prstGeom>
        </p:spPr>
        <p:txBody>
          <a:bodyPr lIns="0" tIns="0" rIns="0" bIns="0" rtlCol="0" anchor="t">
            <a:spAutoFit/>
          </a:bodyPr>
          <a:lstStyle/>
          <a:p>
            <a:pPr marL="0" marR="0" lvl="0" indent="0" algn="ctr" defTabSz="914400" rtl="0" eaLnBrk="1" fontAlgn="auto" latinLnBrk="0" hangingPunct="1">
              <a:lnSpc>
                <a:spcPts val="2051"/>
              </a:lnSpc>
              <a:spcBef>
                <a:spcPts val="0"/>
              </a:spcBef>
              <a:spcAft>
                <a:spcPts val="0"/>
              </a:spcAft>
              <a:buClrTx/>
              <a:buSzTx/>
              <a:buFontTx/>
              <a:buNone/>
              <a:tabLst/>
              <a:defRPr/>
            </a:pPr>
            <a:r>
              <a:rPr lang="en-US" sz="1783" dirty="0" smtClean="0">
                <a:solidFill>
                  <a:srgbClr val="591E8D"/>
                </a:solidFill>
                <a:latin typeface="Champion"/>
                <a:ea typeface="Champion"/>
                <a:cs typeface="Champion"/>
                <a:sym typeface="Champion"/>
              </a:rPr>
              <a:t>POST 16</a:t>
            </a:r>
            <a:r>
              <a:rPr kumimoji="0" lang="en-US" sz="1783" b="0" i="0" u="none" strike="noStrike" kern="1200" cap="none" spc="0" normalizeH="0" baseline="0" noProof="0" dirty="0" smtClean="0">
                <a:ln>
                  <a:noFill/>
                </a:ln>
                <a:solidFill>
                  <a:srgbClr val="591E8D"/>
                </a:solidFill>
                <a:effectLst/>
                <a:uLnTx/>
                <a:uFillTx/>
                <a:latin typeface="Champion"/>
                <a:ea typeface="Champion"/>
                <a:cs typeface="Champion"/>
                <a:sym typeface="Champion"/>
              </a:rPr>
              <a:t> </a:t>
            </a:r>
            <a:r>
              <a:rPr kumimoji="0" lang="en-US" sz="1783" b="0" i="0" u="none" strike="noStrike" kern="1200" cap="none" spc="0" normalizeH="0" baseline="0" noProof="0" dirty="0">
                <a:ln>
                  <a:noFill/>
                </a:ln>
                <a:solidFill>
                  <a:srgbClr val="591E8D"/>
                </a:solidFill>
                <a:effectLst/>
                <a:uLnTx/>
                <a:uFillTx/>
                <a:latin typeface="Champion"/>
                <a:ea typeface="Champion"/>
                <a:cs typeface="Champion"/>
                <a:sym typeface="Champion"/>
              </a:rPr>
              <a:t>PATHWAY</a:t>
            </a:r>
          </a:p>
        </p:txBody>
      </p:sp>
      <p:grpSp>
        <p:nvGrpSpPr>
          <p:cNvPr id="20" name="Group 20"/>
          <p:cNvGrpSpPr/>
          <p:nvPr/>
        </p:nvGrpSpPr>
        <p:grpSpPr>
          <a:xfrm>
            <a:off x="721667" y="6121990"/>
            <a:ext cx="1028588" cy="492980"/>
            <a:chOff x="0" y="0"/>
            <a:chExt cx="624117" cy="299126"/>
          </a:xfrm>
        </p:grpSpPr>
        <p:sp>
          <p:nvSpPr>
            <p:cNvPr id="21" name="Freeform 21"/>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22" name="TextBox 22"/>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3" name="TextBox 23"/>
          <p:cNvSpPr txBox="1"/>
          <p:nvPr/>
        </p:nvSpPr>
        <p:spPr>
          <a:xfrm>
            <a:off x="740730" y="6304872"/>
            <a:ext cx="979333" cy="13959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IMPACT</a:t>
            </a:r>
          </a:p>
        </p:txBody>
      </p:sp>
      <p:sp>
        <p:nvSpPr>
          <p:cNvPr id="24" name="AutoShape 24"/>
          <p:cNvSpPr/>
          <p:nvPr/>
        </p:nvSpPr>
        <p:spPr>
          <a:xfrm flipH="1">
            <a:off x="464750" y="2353841"/>
            <a:ext cx="6685660" cy="28118"/>
          </a:xfrm>
          <a:prstGeom prst="line">
            <a:avLst/>
          </a:prstGeom>
          <a:ln w="19050" cap="flat">
            <a:solidFill>
              <a:srgbClr val="000000"/>
            </a:solidFill>
            <a:prstDash val="solid"/>
            <a:headEnd type="none" w="sm" len="sm"/>
            <a:tailEnd type="none" w="sm" len="sm"/>
          </a:ln>
        </p:spPr>
      </p:sp>
      <p:sp>
        <p:nvSpPr>
          <p:cNvPr id="27" name="TextBox 27"/>
          <p:cNvSpPr txBox="1"/>
          <p:nvPr/>
        </p:nvSpPr>
        <p:spPr>
          <a:xfrm>
            <a:off x="2060132" y="1923491"/>
            <a:ext cx="6961948" cy="988924"/>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4" name="TextBox 34"/>
          <p:cNvSpPr txBox="1"/>
          <p:nvPr/>
        </p:nvSpPr>
        <p:spPr>
          <a:xfrm>
            <a:off x="685672" y="1056569"/>
            <a:ext cx="1153592" cy="384721"/>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883" noProof="0" dirty="0" smtClean="0">
                <a:solidFill>
                  <a:srgbClr val="F4F2EB"/>
                </a:solidFill>
                <a:latin typeface="More Sugar"/>
                <a:ea typeface="More Sugar"/>
                <a:cs typeface="More Sugar"/>
                <a:sym typeface="More Sugar"/>
              </a:rPr>
              <a:t>HEALTH – MOTOR </a:t>
            </a: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SKILLS</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(Aspire)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35" name="Group 63"/>
          <p:cNvGrpSpPr/>
          <p:nvPr/>
        </p:nvGrpSpPr>
        <p:grpSpPr>
          <a:xfrm>
            <a:off x="2359087" y="857778"/>
            <a:ext cx="1239835" cy="725918"/>
            <a:chOff x="0" y="-19050"/>
            <a:chExt cx="624117" cy="318176"/>
          </a:xfrm>
        </p:grpSpPr>
        <p:sp>
          <p:nvSpPr>
            <p:cNvPr id="36"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37"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38" name="Group 63"/>
          <p:cNvGrpSpPr/>
          <p:nvPr/>
        </p:nvGrpSpPr>
        <p:grpSpPr>
          <a:xfrm>
            <a:off x="3889884" y="861898"/>
            <a:ext cx="1231433" cy="695482"/>
            <a:chOff x="0" y="0"/>
            <a:chExt cx="624117" cy="299126"/>
          </a:xfrm>
        </p:grpSpPr>
        <p:sp>
          <p:nvSpPr>
            <p:cNvPr id="39"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40"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47" name="TextBox 96"/>
          <p:cNvSpPr txBox="1"/>
          <p:nvPr/>
        </p:nvSpPr>
        <p:spPr>
          <a:xfrm>
            <a:off x="2427156" y="1085258"/>
            <a:ext cx="1092495"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GROSS MOTOR SKILLS</a:t>
            </a:r>
            <a:endParaRPr lang="en-US" sz="900" dirty="0">
              <a:solidFill>
                <a:srgbClr val="F4F2EB"/>
              </a:solidFill>
              <a:latin typeface="More Sugar"/>
              <a:ea typeface="More Sugar"/>
              <a:cs typeface="More Sugar"/>
              <a:sym typeface="More Sugar"/>
            </a:endParaRPr>
          </a:p>
          <a:p>
            <a:pPr algn="ctr">
              <a:lnSpc>
                <a:spcPts val="786"/>
              </a:lnSpc>
            </a:pPr>
            <a:endParaRPr lang="en-US" sz="800" dirty="0">
              <a:solidFill>
                <a:srgbClr val="F4F2EB"/>
              </a:solidFill>
              <a:latin typeface="More Sugar"/>
              <a:ea typeface="More Sugar"/>
              <a:cs typeface="More Sugar"/>
              <a:sym typeface="More Sugar"/>
            </a:endParaRPr>
          </a:p>
        </p:txBody>
      </p:sp>
      <p:sp>
        <p:nvSpPr>
          <p:cNvPr id="48" name="TextBox 96"/>
          <p:cNvSpPr txBox="1"/>
          <p:nvPr/>
        </p:nvSpPr>
        <p:spPr>
          <a:xfrm>
            <a:off x="4010680" y="992314"/>
            <a:ext cx="1012885" cy="410369"/>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FINE MOTOR SKILLS </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50" name="Group 13"/>
          <p:cNvGrpSpPr/>
          <p:nvPr/>
        </p:nvGrpSpPr>
        <p:grpSpPr>
          <a:xfrm>
            <a:off x="638452" y="2117017"/>
            <a:ext cx="1311013" cy="593502"/>
            <a:chOff x="0" y="0"/>
            <a:chExt cx="624117" cy="299126"/>
          </a:xfrm>
        </p:grpSpPr>
        <p:sp>
          <p:nvSpPr>
            <p:cNvPr id="51"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52"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3" name="TextBox 34"/>
          <p:cNvSpPr txBox="1"/>
          <p:nvPr/>
        </p:nvSpPr>
        <p:spPr>
          <a:xfrm>
            <a:off x="675114" y="2217290"/>
            <a:ext cx="1153592" cy="384721"/>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HEALTH &amp; WELLBEING </a:t>
            </a: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SKILLS</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(Endeavour)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54" name="Group 63"/>
          <p:cNvGrpSpPr/>
          <p:nvPr/>
        </p:nvGrpSpPr>
        <p:grpSpPr>
          <a:xfrm>
            <a:off x="2234535" y="2062971"/>
            <a:ext cx="1224771" cy="725918"/>
            <a:chOff x="0" y="-19050"/>
            <a:chExt cx="624117" cy="318176"/>
          </a:xfrm>
        </p:grpSpPr>
        <p:sp>
          <p:nvSpPr>
            <p:cNvPr id="55"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56"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57" name="Group 63"/>
          <p:cNvGrpSpPr/>
          <p:nvPr/>
        </p:nvGrpSpPr>
        <p:grpSpPr>
          <a:xfrm>
            <a:off x="4026367" y="2072645"/>
            <a:ext cx="1231433" cy="725918"/>
            <a:chOff x="0" y="-19050"/>
            <a:chExt cx="624117" cy="318176"/>
          </a:xfrm>
        </p:grpSpPr>
        <p:sp>
          <p:nvSpPr>
            <p:cNvPr id="58"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59"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63" name="Group 63"/>
          <p:cNvGrpSpPr/>
          <p:nvPr/>
        </p:nvGrpSpPr>
        <p:grpSpPr>
          <a:xfrm>
            <a:off x="5908870" y="2056241"/>
            <a:ext cx="1406330" cy="725918"/>
            <a:chOff x="0" y="-19050"/>
            <a:chExt cx="624117" cy="318176"/>
          </a:xfrm>
        </p:grpSpPr>
        <p:sp>
          <p:nvSpPr>
            <p:cNvPr id="64"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65"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66" name="TextBox 96"/>
          <p:cNvSpPr txBox="1"/>
          <p:nvPr/>
        </p:nvSpPr>
        <p:spPr>
          <a:xfrm>
            <a:off x="2330498" y="2259845"/>
            <a:ext cx="1046289" cy="410369"/>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UNDERSTANDING &amp; EXPRESSING EMOTIONS</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67" name="TextBox 97"/>
          <p:cNvSpPr txBox="1"/>
          <p:nvPr/>
        </p:nvSpPr>
        <p:spPr>
          <a:xfrm>
            <a:off x="4169041" y="2264608"/>
            <a:ext cx="946083" cy="31521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MANAGING EMOTIONS &amp; BEHAVIOUR</a:t>
            </a:r>
            <a:endParaRPr lang="en-US" sz="900" dirty="0">
              <a:solidFill>
                <a:srgbClr val="F4F2EB"/>
              </a:solidFill>
              <a:latin typeface="More Sugar"/>
              <a:ea typeface="More Sugar"/>
              <a:cs typeface="More Sugar"/>
              <a:sym typeface="More Sugar"/>
            </a:endParaRPr>
          </a:p>
        </p:txBody>
      </p:sp>
      <p:sp>
        <p:nvSpPr>
          <p:cNvPr id="68" name="TextBox 98"/>
          <p:cNvSpPr txBox="1"/>
          <p:nvPr/>
        </p:nvSpPr>
        <p:spPr>
          <a:xfrm>
            <a:off x="6086884" y="2226721"/>
            <a:ext cx="1063526" cy="212622"/>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TRANSITIONS &amp; CHANGE</a:t>
            </a:r>
            <a:endParaRPr lang="en-US" sz="900" dirty="0">
              <a:solidFill>
                <a:srgbClr val="F4F2EB"/>
              </a:solidFill>
              <a:latin typeface="More Sugar"/>
              <a:ea typeface="More Sugar"/>
              <a:cs typeface="More Sugar"/>
              <a:sym typeface="More Sugar"/>
            </a:endParaRPr>
          </a:p>
        </p:txBody>
      </p:sp>
      <p:grpSp>
        <p:nvGrpSpPr>
          <p:cNvPr id="70" name="Group 13"/>
          <p:cNvGrpSpPr/>
          <p:nvPr/>
        </p:nvGrpSpPr>
        <p:grpSpPr>
          <a:xfrm>
            <a:off x="640770" y="3091196"/>
            <a:ext cx="1311013" cy="593502"/>
            <a:chOff x="0" y="0"/>
            <a:chExt cx="624117" cy="299126"/>
          </a:xfrm>
        </p:grpSpPr>
        <p:sp>
          <p:nvSpPr>
            <p:cNvPr id="71"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72"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3" name="TextBox 34"/>
          <p:cNvSpPr txBox="1"/>
          <p:nvPr/>
        </p:nvSpPr>
        <p:spPr>
          <a:xfrm>
            <a:off x="675114" y="3185400"/>
            <a:ext cx="1153592" cy="384721"/>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HEALTH &amp; WELLBEING SKILLS</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(Venture)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74" name="Group 63"/>
          <p:cNvGrpSpPr/>
          <p:nvPr/>
        </p:nvGrpSpPr>
        <p:grpSpPr>
          <a:xfrm>
            <a:off x="2063005" y="3032744"/>
            <a:ext cx="1250465" cy="725918"/>
            <a:chOff x="-23002" y="-19050"/>
            <a:chExt cx="647119" cy="318176"/>
          </a:xfrm>
        </p:grpSpPr>
        <p:sp>
          <p:nvSpPr>
            <p:cNvPr id="75" name="Freeform 64"/>
            <p:cNvSpPr/>
            <p:nvPr/>
          </p:nvSpPr>
          <p:spPr>
            <a:xfrm>
              <a:off x="-23002"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76"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77" name="TextBox 96"/>
          <p:cNvSpPr txBox="1"/>
          <p:nvPr/>
        </p:nvSpPr>
        <p:spPr>
          <a:xfrm>
            <a:off x="1949465" y="3308980"/>
            <a:ext cx="1368599" cy="20518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SELF-AWARENESS</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78" name="Group 63"/>
          <p:cNvGrpSpPr/>
          <p:nvPr/>
        </p:nvGrpSpPr>
        <p:grpSpPr>
          <a:xfrm>
            <a:off x="3466850" y="3022552"/>
            <a:ext cx="1184748" cy="725918"/>
            <a:chOff x="0" y="-19050"/>
            <a:chExt cx="634069" cy="318176"/>
          </a:xfrm>
        </p:grpSpPr>
        <p:sp>
          <p:nvSpPr>
            <p:cNvPr id="79" name="Freeform 64"/>
            <p:cNvSpPr/>
            <p:nvPr/>
          </p:nvSpPr>
          <p:spPr>
            <a:xfrm>
              <a:off x="9952" y="-9719"/>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80"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1" name="TextBox 96"/>
          <p:cNvSpPr txBox="1"/>
          <p:nvPr/>
        </p:nvSpPr>
        <p:spPr>
          <a:xfrm>
            <a:off x="3297494" y="3264593"/>
            <a:ext cx="1577516"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SELF-CARE,  </a:t>
            </a:r>
          </a:p>
          <a:p>
            <a:pPr algn="ctr">
              <a:lnSpc>
                <a:spcPts val="786"/>
              </a:lnSpc>
            </a:pPr>
            <a:r>
              <a:rPr lang="en-US" sz="900" dirty="0" smtClean="0">
                <a:solidFill>
                  <a:srgbClr val="F4F2EB"/>
                </a:solidFill>
                <a:latin typeface="More Sugar"/>
                <a:ea typeface="More Sugar"/>
                <a:cs typeface="More Sugar"/>
                <a:sym typeface="More Sugar"/>
              </a:rPr>
              <a:t>SUPPORT &amp; </a:t>
            </a:r>
          </a:p>
          <a:p>
            <a:pPr algn="ctr">
              <a:lnSpc>
                <a:spcPts val="786"/>
              </a:lnSpc>
            </a:pPr>
            <a:r>
              <a:rPr lang="en-US" sz="900" dirty="0" smtClean="0">
                <a:solidFill>
                  <a:srgbClr val="F4F2EB"/>
                </a:solidFill>
                <a:latin typeface="More Sugar"/>
                <a:ea typeface="More Sugar"/>
                <a:cs typeface="More Sugar"/>
                <a:sym typeface="More Sugar"/>
              </a:rPr>
              <a:t>SAFETY</a:t>
            </a:r>
            <a:endParaRPr lang="en-US" sz="900" dirty="0">
              <a:solidFill>
                <a:srgbClr val="F4F2EB"/>
              </a:solidFill>
              <a:latin typeface="More Sugar"/>
              <a:ea typeface="More Sugar"/>
              <a:cs typeface="More Sugar"/>
              <a:sym typeface="More Sugar"/>
            </a:endParaRPr>
          </a:p>
        </p:txBody>
      </p:sp>
      <p:grpSp>
        <p:nvGrpSpPr>
          <p:cNvPr id="82" name="Group 63"/>
          <p:cNvGrpSpPr/>
          <p:nvPr/>
        </p:nvGrpSpPr>
        <p:grpSpPr>
          <a:xfrm>
            <a:off x="4707767" y="3046490"/>
            <a:ext cx="1299443" cy="725918"/>
            <a:chOff x="0" y="-19050"/>
            <a:chExt cx="624117" cy="318176"/>
          </a:xfrm>
        </p:grpSpPr>
        <p:sp>
          <p:nvSpPr>
            <p:cNvPr id="83" name="Freeform 64"/>
            <p:cNvSpPr/>
            <p:nvPr/>
          </p:nvSpPr>
          <p:spPr>
            <a:xfrm>
              <a:off x="77282" y="-9525"/>
              <a:ext cx="546835"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84"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5" name="TextBox 96"/>
          <p:cNvSpPr txBox="1"/>
          <p:nvPr/>
        </p:nvSpPr>
        <p:spPr>
          <a:xfrm>
            <a:off x="4930083" y="3204298"/>
            <a:ext cx="1012885" cy="410369"/>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RELATIONSHIPS: FEELINGS</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86" name="Group 63"/>
          <p:cNvGrpSpPr/>
          <p:nvPr/>
        </p:nvGrpSpPr>
        <p:grpSpPr>
          <a:xfrm>
            <a:off x="6176541" y="3008862"/>
            <a:ext cx="1092546" cy="749346"/>
            <a:chOff x="0" y="-19050"/>
            <a:chExt cx="624117" cy="318176"/>
          </a:xfrm>
        </p:grpSpPr>
        <p:sp>
          <p:nvSpPr>
            <p:cNvPr id="87"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88"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9" name="TextBox 96"/>
          <p:cNvSpPr txBox="1"/>
          <p:nvPr/>
        </p:nvSpPr>
        <p:spPr>
          <a:xfrm>
            <a:off x="6216371" y="3143218"/>
            <a:ext cx="1012885" cy="512961"/>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RELATIONSHIPS:CHANGING &amp; GROWING</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90" name="Group 6"/>
          <p:cNvGrpSpPr/>
          <p:nvPr/>
        </p:nvGrpSpPr>
        <p:grpSpPr>
          <a:xfrm>
            <a:off x="685273" y="5007454"/>
            <a:ext cx="1028588" cy="492980"/>
            <a:chOff x="0" y="0"/>
            <a:chExt cx="624117" cy="299126"/>
          </a:xfrm>
        </p:grpSpPr>
        <p:sp>
          <p:nvSpPr>
            <p:cNvPr id="91" name="Freeform 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92" name="TextBox 8"/>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93" name="TextBox 81"/>
          <p:cNvSpPr txBox="1"/>
          <p:nvPr/>
        </p:nvSpPr>
        <p:spPr>
          <a:xfrm>
            <a:off x="787660" y="5102169"/>
            <a:ext cx="821089" cy="256865"/>
          </a:xfrm>
          <a:prstGeom prst="rect">
            <a:avLst/>
          </a:prstGeom>
        </p:spPr>
        <p:txBody>
          <a:bodyPr lIns="0" tIns="0" rIns="0" bIns="0" rtlCol="0" anchor="t">
            <a:spAutoFit/>
          </a:bodyPr>
          <a:lstStyle/>
          <a:p>
            <a:pPr algn="ctr">
              <a:lnSpc>
                <a:spcPts val="1016"/>
              </a:lnSpc>
            </a:pPr>
            <a:r>
              <a:rPr lang="en-US" sz="883" dirty="0" smtClean="0">
                <a:solidFill>
                  <a:srgbClr val="F4F2EB"/>
                </a:solidFill>
                <a:latin typeface="More Sugar"/>
                <a:ea typeface="More Sugar"/>
                <a:cs typeface="More Sugar"/>
                <a:sym typeface="More Sugar"/>
              </a:rPr>
              <a:t>TOPICS</a:t>
            </a:r>
          </a:p>
          <a:p>
            <a:pPr algn="ctr">
              <a:lnSpc>
                <a:spcPts val="1016"/>
              </a:lnSpc>
            </a:pPr>
            <a:r>
              <a:rPr lang="en-US" sz="883" dirty="0" smtClean="0">
                <a:solidFill>
                  <a:srgbClr val="F4F2EB"/>
                </a:solidFill>
                <a:latin typeface="More Sugar"/>
                <a:ea typeface="More Sugar"/>
                <a:cs typeface="More Sugar"/>
                <a:sym typeface="More Sugar"/>
              </a:rPr>
              <a:t>(Vehicles)</a:t>
            </a:r>
            <a:endParaRPr lang="en-US" sz="883" dirty="0">
              <a:solidFill>
                <a:srgbClr val="F4F2EB"/>
              </a:solidFill>
              <a:latin typeface="More Sugar"/>
              <a:ea typeface="More Sugar"/>
              <a:cs typeface="More Sugar"/>
              <a:sym typeface="More Sugar"/>
            </a:endParaRPr>
          </a:p>
        </p:txBody>
      </p:sp>
      <p:grpSp>
        <p:nvGrpSpPr>
          <p:cNvPr id="95" name="Group 17"/>
          <p:cNvGrpSpPr/>
          <p:nvPr/>
        </p:nvGrpSpPr>
        <p:grpSpPr>
          <a:xfrm>
            <a:off x="1875013" y="4744879"/>
            <a:ext cx="939387" cy="916725"/>
            <a:chOff x="0" y="0"/>
            <a:chExt cx="812800" cy="812800"/>
          </a:xfrm>
        </p:grpSpPr>
        <p:sp>
          <p:nvSpPr>
            <p:cNvPr id="96"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91E8D"/>
            </a:solidFill>
          </p:spPr>
        </p:sp>
        <p:sp>
          <p:nvSpPr>
            <p:cNvPr id="97" name="TextBox 19"/>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dirty="0"/>
            </a:p>
          </p:txBody>
        </p:sp>
      </p:grpSp>
      <p:grpSp>
        <p:nvGrpSpPr>
          <p:cNvPr id="99" name="Group 20"/>
          <p:cNvGrpSpPr/>
          <p:nvPr/>
        </p:nvGrpSpPr>
        <p:grpSpPr>
          <a:xfrm>
            <a:off x="2985414" y="4731605"/>
            <a:ext cx="947694" cy="929219"/>
            <a:chOff x="0" y="0"/>
            <a:chExt cx="812800" cy="812800"/>
          </a:xfrm>
        </p:grpSpPr>
        <p:sp>
          <p:nvSpPr>
            <p:cNvPr id="100"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B801"/>
            </a:solidFill>
          </p:spPr>
        </p:sp>
        <p:sp>
          <p:nvSpPr>
            <p:cNvPr id="101" name="TextBox 22"/>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grpSp>
        <p:nvGrpSpPr>
          <p:cNvPr id="102" name="Group 29"/>
          <p:cNvGrpSpPr/>
          <p:nvPr/>
        </p:nvGrpSpPr>
        <p:grpSpPr>
          <a:xfrm>
            <a:off x="4161276" y="4710679"/>
            <a:ext cx="943453" cy="950146"/>
            <a:chOff x="0" y="0"/>
            <a:chExt cx="812800" cy="812800"/>
          </a:xfrm>
        </p:grpSpPr>
        <p:sp>
          <p:nvSpPr>
            <p:cNvPr id="103"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6A25"/>
            </a:solidFill>
          </p:spPr>
        </p:sp>
        <p:sp>
          <p:nvSpPr>
            <p:cNvPr id="104" name="TextBox 31"/>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grpSp>
        <p:nvGrpSpPr>
          <p:cNvPr id="105" name="Group 23"/>
          <p:cNvGrpSpPr/>
          <p:nvPr/>
        </p:nvGrpSpPr>
        <p:grpSpPr>
          <a:xfrm>
            <a:off x="5281779" y="4707723"/>
            <a:ext cx="982609" cy="985830"/>
            <a:chOff x="0" y="0"/>
            <a:chExt cx="812800" cy="812800"/>
          </a:xfrm>
        </p:grpSpPr>
        <p:sp>
          <p:nvSpPr>
            <p:cNvPr id="106" name="Freeform 2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EC"/>
            </a:solidFill>
          </p:spPr>
        </p:sp>
        <p:sp>
          <p:nvSpPr>
            <p:cNvPr id="107" name="TextBox 25"/>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dirty="0"/>
            </a:p>
          </p:txBody>
        </p:sp>
      </p:grpSp>
      <p:grpSp>
        <p:nvGrpSpPr>
          <p:cNvPr id="108" name="Group 26"/>
          <p:cNvGrpSpPr/>
          <p:nvPr/>
        </p:nvGrpSpPr>
        <p:grpSpPr>
          <a:xfrm>
            <a:off x="6490604" y="4716941"/>
            <a:ext cx="1029861" cy="984426"/>
            <a:chOff x="0" y="0"/>
            <a:chExt cx="812800" cy="812800"/>
          </a:xfrm>
        </p:grpSpPr>
        <p:sp>
          <p:nvSpPr>
            <p:cNvPr id="109" name="Freeform 2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D4C98"/>
            </a:solidFill>
          </p:spPr>
        </p:sp>
        <p:sp>
          <p:nvSpPr>
            <p:cNvPr id="110" name="TextBox 28"/>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grpSp>
        <p:nvGrpSpPr>
          <p:cNvPr id="111" name="Group 56"/>
          <p:cNvGrpSpPr/>
          <p:nvPr/>
        </p:nvGrpSpPr>
        <p:grpSpPr>
          <a:xfrm>
            <a:off x="7729483" y="4744879"/>
            <a:ext cx="929501" cy="948674"/>
            <a:chOff x="0" y="0"/>
            <a:chExt cx="812800" cy="812800"/>
          </a:xfrm>
        </p:grpSpPr>
        <p:sp>
          <p:nvSpPr>
            <p:cNvPr id="112" name="Freeform 5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113" name="TextBox 58"/>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sp>
        <p:nvSpPr>
          <p:cNvPr id="120" name="Rectangle 119"/>
          <p:cNvSpPr/>
          <p:nvPr/>
        </p:nvSpPr>
        <p:spPr>
          <a:xfrm>
            <a:off x="2128139" y="5835579"/>
            <a:ext cx="6940355" cy="1169551"/>
          </a:xfrm>
          <a:prstGeom prst="rect">
            <a:avLst/>
          </a:prstGeom>
        </p:spPr>
        <p:txBody>
          <a:bodyPr wrap="square">
            <a:spAutoFit/>
          </a:bodyPr>
          <a:lstStyle/>
          <a:p>
            <a:r>
              <a:rPr lang="en-GB" sz="1000" dirty="0">
                <a:latin typeface="Canva Sans" panose="020B0604020202020204" charset="0"/>
              </a:rPr>
              <a:t>In Post 16, the impact of </a:t>
            </a:r>
            <a:r>
              <a:rPr lang="en-GB" sz="1000" dirty="0" smtClean="0">
                <a:latin typeface="Canva Sans" panose="020B0604020202020204" charset="0"/>
              </a:rPr>
              <a:t>the Health </a:t>
            </a:r>
            <a:r>
              <a:rPr lang="en-GB" sz="1000" smtClean="0">
                <a:latin typeface="Canva Sans" panose="020B0604020202020204" charset="0"/>
              </a:rPr>
              <a:t>&amp; Wellbeing curriculum </a:t>
            </a:r>
            <a:r>
              <a:rPr lang="en-GB" sz="1000" dirty="0">
                <a:latin typeface="Canva Sans" panose="020B0604020202020204" charset="0"/>
              </a:rPr>
              <a:t>is demonstrated by the progress learners make toward their individual goals, as outlined in their bespoke curriculum and EHCP. This progress is measured through evidence collection, regular data uploads, and targeted interventions, ensuring a responsive approach to meeting each learner’s needs. We also assess the transfer of English skills across other curriculum areas and real-life contexts, highlighting developments in independence, confidence, and functional communication. By emphasising personalisation and practical application, our English curriculum empowers every student with the essential tools for success in education and in their preparation for </a:t>
            </a:r>
            <a:r>
              <a:rPr lang="en-GB" sz="1000" dirty="0" smtClean="0">
                <a:latin typeface="Canva Sans" panose="020B0604020202020204" charset="0"/>
              </a:rPr>
              <a:t>adulthood.</a:t>
            </a:r>
            <a:endParaRPr lang="en-GB" sz="1000" dirty="0">
              <a:latin typeface="Canva Sans" panose="020B0604020202020204" charset="0"/>
            </a:endParaRPr>
          </a:p>
        </p:txBody>
      </p:sp>
      <p:grpSp>
        <p:nvGrpSpPr>
          <p:cNvPr id="130" name="Group 63"/>
          <p:cNvGrpSpPr/>
          <p:nvPr/>
        </p:nvGrpSpPr>
        <p:grpSpPr>
          <a:xfrm>
            <a:off x="7474829" y="3013442"/>
            <a:ext cx="1199821" cy="756094"/>
            <a:chOff x="0" y="-19050"/>
            <a:chExt cx="624117" cy="318176"/>
          </a:xfrm>
        </p:grpSpPr>
        <p:sp>
          <p:nvSpPr>
            <p:cNvPr id="131"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132"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133" name="Group 63"/>
          <p:cNvGrpSpPr/>
          <p:nvPr/>
        </p:nvGrpSpPr>
        <p:grpSpPr>
          <a:xfrm>
            <a:off x="2250776" y="3921147"/>
            <a:ext cx="1413451" cy="725918"/>
            <a:chOff x="0" y="-19050"/>
            <a:chExt cx="624117" cy="318176"/>
          </a:xfrm>
        </p:grpSpPr>
        <p:sp>
          <p:nvSpPr>
            <p:cNvPr id="134"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135"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136" name="Group 63"/>
          <p:cNvGrpSpPr/>
          <p:nvPr/>
        </p:nvGrpSpPr>
        <p:grpSpPr>
          <a:xfrm>
            <a:off x="3836889" y="3223304"/>
            <a:ext cx="4649466" cy="1412704"/>
            <a:chOff x="-2500447" y="-19050"/>
            <a:chExt cx="3124564" cy="619200"/>
          </a:xfrm>
        </p:grpSpPr>
        <p:sp>
          <p:nvSpPr>
            <p:cNvPr id="137" name="Freeform 64"/>
            <p:cNvSpPr/>
            <p:nvPr/>
          </p:nvSpPr>
          <p:spPr>
            <a:xfrm>
              <a:off x="-2500447" y="288724"/>
              <a:ext cx="833866" cy="3114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138"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dirty="0"/>
            </a:p>
          </p:txBody>
        </p:sp>
      </p:grpSp>
      <p:sp>
        <p:nvSpPr>
          <p:cNvPr id="139" name="TextBox 96"/>
          <p:cNvSpPr txBox="1"/>
          <p:nvPr/>
        </p:nvSpPr>
        <p:spPr>
          <a:xfrm>
            <a:off x="7585220" y="3204298"/>
            <a:ext cx="1012885" cy="410369"/>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THE WORLD I LIVE IN </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142" name="Group 63"/>
          <p:cNvGrpSpPr/>
          <p:nvPr/>
        </p:nvGrpSpPr>
        <p:grpSpPr>
          <a:xfrm>
            <a:off x="5244165" y="3906483"/>
            <a:ext cx="1388284" cy="758095"/>
            <a:chOff x="0" y="-19050"/>
            <a:chExt cx="624117" cy="318176"/>
          </a:xfrm>
        </p:grpSpPr>
        <p:sp>
          <p:nvSpPr>
            <p:cNvPr id="143"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144"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145" name="Group 63"/>
          <p:cNvGrpSpPr/>
          <p:nvPr/>
        </p:nvGrpSpPr>
        <p:grpSpPr>
          <a:xfrm>
            <a:off x="6787233" y="3913414"/>
            <a:ext cx="1317326" cy="744640"/>
            <a:chOff x="0" y="-19050"/>
            <a:chExt cx="624117" cy="318176"/>
          </a:xfrm>
        </p:grpSpPr>
        <p:sp>
          <p:nvSpPr>
            <p:cNvPr id="146"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147"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48" name="TextBox 96"/>
          <p:cNvSpPr txBox="1"/>
          <p:nvPr/>
        </p:nvSpPr>
        <p:spPr>
          <a:xfrm>
            <a:off x="2258539" y="4218701"/>
            <a:ext cx="1368599" cy="20518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HEALTHY LIFESTYLES </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149" name="TextBox 96"/>
          <p:cNvSpPr txBox="1"/>
          <p:nvPr/>
        </p:nvSpPr>
        <p:spPr>
          <a:xfrm>
            <a:off x="3772143" y="4166985"/>
            <a:ext cx="1368599"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ECONOMIC UNDERSTANDING</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150" name="TextBox 96"/>
          <p:cNvSpPr txBox="1"/>
          <p:nvPr/>
        </p:nvSpPr>
        <p:spPr>
          <a:xfrm>
            <a:off x="5254007" y="4183327"/>
            <a:ext cx="1368599"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EXPLORE PREFERRED LEISURE ACTIVITIES</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151" name="TextBox 96"/>
          <p:cNvSpPr txBox="1"/>
          <p:nvPr/>
        </p:nvSpPr>
        <p:spPr>
          <a:xfrm>
            <a:off x="6770690" y="4203530"/>
            <a:ext cx="1368599" cy="20518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TEAM WORK</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121" name="Group 26"/>
          <p:cNvGrpSpPr/>
          <p:nvPr/>
        </p:nvGrpSpPr>
        <p:grpSpPr>
          <a:xfrm>
            <a:off x="5434900" y="699637"/>
            <a:ext cx="1069137" cy="1056477"/>
            <a:chOff x="0" y="0"/>
            <a:chExt cx="812800" cy="812800"/>
          </a:xfrm>
        </p:grpSpPr>
        <p:sp>
          <p:nvSpPr>
            <p:cNvPr id="122" name="Freeform 2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D4C98"/>
            </a:solidFill>
          </p:spPr>
        </p:sp>
        <p:sp>
          <p:nvSpPr>
            <p:cNvPr id="123" name="TextBox 28"/>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sp>
        <p:nvSpPr>
          <p:cNvPr id="126" name="TextBox 65"/>
          <p:cNvSpPr txBox="1"/>
          <p:nvPr/>
        </p:nvSpPr>
        <p:spPr>
          <a:xfrm>
            <a:off x="5649907" y="987304"/>
            <a:ext cx="1189966" cy="717903"/>
          </a:xfrm>
          <a:prstGeom prst="rect">
            <a:avLst/>
          </a:prstGeom>
        </p:spPr>
        <p:txBody>
          <a:bodyPr lIns="27093" tIns="27093" rIns="27093" bIns="27093" rtlCol="0" anchor="ctr"/>
          <a:lstStyle/>
          <a:p>
            <a:pPr marL="0" lvl="0" indent="0" algn="ctr">
              <a:lnSpc>
                <a:spcPts val="1248"/>
              </a:lnSpc>
              <a:spcBef>
                <a:spcPct val="0"/>
              </a:spcBef>
            </a:pPr>
            <a:endParaRPr/>
          </a:p>
        </p:txBody>
      </p:sp>
      <p:sp>
        <p:nvSpPr>
          <p:cNvPr id="127" name="TextBox 99"/>
          <p:cNvSpPr txBox="1"/>
          <p:nvPr/>
        </p:nvSpPr>
        <p:spPr>
          <a:xfrm>
            <a:off x="5410200" y="973693"/>
            <a:ext cx="1096002" cy="615553"/>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See individual </a:t>
            </a:r>
          </a:p>
          <a:p>
            <a:pPr algn="ctr">
              <a:lnSpc>
                <a:spcPts val="786"/>
              </a:lnSpc>
            </a:pPr>
            <a:r>
              <a:rPr lang="en-US" sz="900" dirty="0" smtClean="0">
                <a:solidFill>
                  <a:srgbClr val="F4F2EB"/>
                </a:solidFill>
                <a:latin typeface="More Sugar"/>
                <a:ea typeface="More Sugar"/>
                <a:cs typeface="More Sugar"/>
                <a:sym typeface="More Sugar"/>
              </a:rPr>
              <a:t>Physical Management </a:t>
            </a:r>
            <a:r>
              <a:rPr lang="en-US" sz="900" dirty="0" err="1" smtClean="0">
                <a:solidFill>
                  <a:srgbClr val="F4F2EB"/>
                </a:solidFill>
                <a:latin typeface="More Sugar"/>
                <a:ea typeface="More Sugar"/>
                <a:cs typeface="More Sugar"/>
                <a:sym typeface="More Sugar"/>
              </a:rPr>
              <a:t>Programmes</a:t>
            </a:r>
            <a:endParaRPr lang="en-US" sz="9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(PMPS)</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152" name="TextBox 96"/>
          <p:cNvSpPr txBox="1"/>
          <p:nvPr/>
        </p:nvSpPr>
        <p:spPr>
          <a:xfrm>
            <a:off x="1654618" y="5157399"/>
            <a:ext cx="1368599" cy="20518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Who Am I? </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153" name="TextBox 96"/>
          <p:cNvSpPr txBox="1"/>
          <p:nvPr/>
        </p:nvSpPr>
        <p:spPr>
          <a:xfrm>
            <a:off x="2768018" y="5128593"/>
            <a:ext cx="1368599"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Taking Care Of </a:t>
            </a:r>
          </a:p>
          <a:p>
            <a:pPr algn="ctr">
              <a:lnSpc>
                <a:spcPts val="786"/>
              </a:lnSpc>
            </a:pPr>
            <a:r>
              <a:rPr lang="en-US" sz="900" dirty="0" smtClean="0">
                <a:solidFill>
                  <a:srgbClr val="F4F2EB"/>
                </a:solidFill>
                <a:latin typeface="More Sugar"/>
                <a:ea typeface="More Sugar"/>
                <a:cs typeface="More Sugar"/>
                <a:sym typeface="More Sugar"/>
              </a:rPr>
              <a:t>Myself</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154" name="TextBox 96"/>
          <p:cNvSpPr txBox="1"/>
          <p:nvPr/>
        </p:nvSpPr>
        <p:spPr>
          <a:xfrm>
            <a:off x="3957025" y="5152407"/>
            <a:ext cx="1368599" cy="20518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My Emotions</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155" name="TextBox 96"/>
          <p:cNvSpPr txBox="1"/>
          <p:nvPr/>
        </p:nvSpPr>
        <p:spPr>
          <a:xfrm>
            <a:off x="5088783" y="5116558"/>
            <a:ext cx="1368599"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Managing </a:t>
            </a:r>
          </a:p>
          <a:p>
            <a:pPr algn="ctr">
              <a:lnSpc>
                <a:spcPts val="786"/>
              </a:lnSpc>
            </a:pPr>
            <a:r>
              <a:rPr lang="en-US" sz="900" dirty="0" smtClean="0">
                <a:solidFill>
                  <a:srgbClr val="F4F2EB"/>
                </a:solidFill>
                <a:latin typeface="More Sugar"/>
                <a:ea typeface="More Sugar"/>
                <a:cs typeface="More Sugar"/>
                <a:sym typeface="More Sugar"/>
              </a:rPr>
              <a:t>Finances</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156" name="TextBox 96"/>
          <p:cNvSpPr txBox="1"/>
          <p:nvPr/>
        </p:nvSpPr>
        <p:spPr>
          <a:xfrm>
            <a:off x="6311640" y="5160417"/>
            <a:ext cx="1368599" cy="110030"/>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Wellbeing</a:t>
            </a:r>
            <a:endParaRPr lang="en-US" sz="683" dirty="0">
              <a:solidFill>
                <a:srgbClr val="F4F2EB"/>
              </a:solidFill>
              <a:latin typeface="More Sugar"/>
              <a:ea typeface="More Sugar"/>
              <a:cs typeface="More Sugar"/>
              <a:sym typeface="More Sugar"/>
            </a:endParaRPr>
          </a:p>
        </p:txBody>
      </p:sp>
      <p:sp>
        <p:nvSpPr>
          <p:cNvPr id="157" name="TextBox 96"/>
          <p:cNvSpPr txBox="1"/>
          <p:nvPr/>
        </p:nvSpPr>
        <p:spPr>
          <a:xfrm>
            <a:off x="7520464" y="5122645"/>
            <a:ext cx="1368599"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Coping With </a:t>
            </a:r>
          </a:p>
          <a:p>
            <a:pPr algn="ctr">
              <a:lnSpc>
                <a:spcPts val="786"/>
              </a:lnSpc>
            </a:pPr>
            <a:r>
              <a:rPr lang="en-US" sz="900" dirty="0" smtClean="0">
                <a:solidFill>
                  <a:srgbClr val="F4F2EB"/>
                </a:solidFill>
                <a:latin typeface="More Sugar"/>
                <a:ea typeface="More Sugar"/>
                <a:cs typeface="More Sugar"/>
                <a:sym typeface="More Sugar"/>
              </a:rPr>
              <a:t>Change</a:t>
            </a: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124" name="Group 2"/>
          <p:cNvGrpSpPr/>
          <p:nvPr/>
        </p:nvGrpSpPr>
        <p:grpSpPr>
          <a:xfrm>
            <a:off x="3385796" y="181372"/>
            <a:ext cx="2079549" cy="586488"/>
            <a:chOff x="0" y="0"/>
            <a:chExt cx="1618448" cy="355864"/>
          </a:xfrm>
        </p:grpSpPr>
        <p:sp>
          <p:nvSpPr>
            <p:cNvPr id="125" name="Freeform 3"/>
            <p:cNvSpPr/>
            <p:nvPr/>
          </p:nvSpPr>
          <p:spPr>
            <a:xfrm>
              <a:off x="0" y="0"/>
              <a:ext cx="1618448" cy="355864"/>
            </a:xfrm>
            <a:custGeom>
              <a:avLst/>
              <a:gdLst/>
              <a:ahLst/>
              <a:cxnLst/>
              <a:rect l="l" t="t" r="r" b="b"/>
              <a:pathLst>
                <a:path w="1618448" h="355864">
                  <a:moveTo>
                    <a:pt x="72563" y="0"/>
                  </a:moveTo>
                  <a:lnTo>
                    <a:pt x="1545885" y="0"/>
                  </a:lnTo>
                  <a:cubicBezTo>
                    <a:pt x="1565130" y="0"/>
                    <a:pt x="1583587" y="7645"/>
                    <a:pt x="1597195" y="21253"/>
                  </a:cubicBezTo>
                  <a:cubicBezTo>
                    <a:pt x="1610803" y="34861"/>
                    <a:pt x="1618448" y="53318"/>
                    <a:pt x="1618448" y="72563"/>
                  </a:cubicBezTo>
                  <a:lnTo>
                    <a:pt x="1618448" y="283301"/>
                  </a:lnTo>
                  <a:cubicBezTo>
                    <a:pt x="1618448" y="302546"/>
                    <a:pt x="1610803" y="321002"/>
                    <a:pt x="1597195" y="334611"/>
                  </a:cubicBezTo>
                  <a:cubicBezTo>
                    <a:pt x="1583587" y="348219"/>
                    <a:pt x="1565130" y="355864"/>
                    <a:pt x="1545885" y="355864"/>
                  </a:cubicBezTo>
                  <a:lnTo>
                    <a:pt x="72563" y="355864"/>
                  </a:lnTo>
                  <a:cubicBezTo>
                    <a:pt x="53318" y="355864"/>
                    <a:pt x="34861" y="348219"/>
                    <a:pt x="21253" y="334611"/>
                  </a:cubicBezTo>
                  <a:cubicBezTo>
                    <a:pt x="7645" y="321002"/>
                    <a:pt x="0" y="302546"/>
                    <a:pt x="0" y="283301"/>
                  </a:cubicBezTo>
                  <a:lnTo>
                    <a:pt x="0" y="72563"/>
                  </a:lnTo>
                  <a:cubicBezTo>
                    <a:pt x="0" y="53318"/>
                    <a:pt x="7645" y="34861"/>
                    <a:pt x="21253" y="21253"/>
                  </a:cubicBezTo>
                  <a:cubicBezTo>
                    <a:pt x="34861" y="7645"/>
                    <a:pt x="53318" y="0"/>
                    <a:pt x="72563" y="0"/>
                  </a:cubicBezTo>
                  <a:close/>
                </a:path>
              </a:pathLst>
            </a:custGeom>
            <a:solidFill>
              <a:srgbClr val="591E8D"/>
            </a:solidFill>
            <a:ln w="19050" cap="rnd">
              <a:solidFill>
                <a:srgbClr val="000000"/>
              </a:solidFill>
              <a:prstDash val="solid"/>
              <a:round/>
            </a:ln>
          </p:spPr>
        </p:sp>
        <p:sp>
          <p:nvSpPr>
            <p:cNvPr id="128" name="TextBox 4"/>
            <p:cNvSpPr txBox="1"/>
            <p:nvPr/>
          </p:nvSpPr>
          <p:spPr>
            <a:xfrm>
              <a:off x="0" y="-19050"/>
              <a:ext cx="1618448" cy="374914"/>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29" name="TextBox 34"/>
          <p:cNvSpPr txBox="1"/>
          <p:nvPr/>
        </p:nvSpPr>
        <p:spPr>
          <a:xfrm>
            <a:off x="3147492" y="387422"/>
            <a:ext cx="2556156" cy="307777"/>
          </a:xfrm>
          <a:prstGeom prst="rect">
            <a:avLst/>
          </a:prstGeom>
        </p:spPr>
        <p:txBody>
          <a:bodyPr wrap="square" lIns="0" tIns="0" rIns="0" bIns="0" rtlCol="0" anchor="t">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en-US" sz="2000" dirty="0" smtClean="0">
                <a:solidFill>
                  <a:srgbClr val="F4F2EB"/>
                </a:solidFill>
                <a:latin typeface="More Sugar"/>
                <a:ea typeface="More Sugar"/>
                <a:cs typeface="More Sugar"/>
                <a:sym typeface="More Sugar"/>
              </a:rPr>
              <a:t>HEALTH</a:t>
            </a:r>
            <a:endParaRPr kumimoji="0" lang="en-US" sz="2000" b="0" i="0" u="none" strike="noStrike" kern="1200" cap="none" spc="0" normalizeH="0" baseline="0" noProof="0" dirty="0" smtClean="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Tree>
    <p:extLst>
      <p:ext uri="{BB962C8B-B14F-4D97-AF65-F5344CB8AC3E}">
        <p14:creationId xmlns:p14="http://schemas.microsoft.com/office/powerpoint/2010/main" val="7384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AutoShape 2"/>
          <p:cNvSpPr/>
          <p:nvPr/>
        </p:nvSpPr>
        <p:spPr>
          <a:xfrm flipH="1">
            <a:off x="452376" y="4484125"/>
            <a:ext cx="7898037" cy="8863"/>
          </a:xfrm>
          <a:prstGeom prst="line">
            <a:avLst/>
          </a:prstGeom>
          <a:ln w="19050" cap="flat">
            <a:solidFill>
              <a:srgbClr val="000000"/>
            </a:solidFill>
            <a:prstDash val="solid"/>
            <a:headEnd type="none" w="sm" len="sm"/>
            <a:tailEnd type="none" w="sm" len="sm"/>
          </a:ln>
        </p:spPr>
      </p:sp>
      <p:sp>
        <p:nvSpPr>
          <p:cNvPr id="2" name="AutoShape 2"/>
          <p:cNvSpPr/>
          <p:nvPr/>
        </p:nvSpPr>
        <p:spPr>
          <a:xfrm flipH="1" flipV="1">
            <a:off x="452376" y="3553968"/>
            <a:ext cx="8996423" cy="12296"/>
          </a:xfrm>
          <a:prstGeom prst="line">
            <a:avLst/>
          </a:prstGeom>
          <a:ln w="19050" cap="flat">
            <a:solidFill>
              <a:srgbClr val="000000"/>
            </a:solidFill>
            <a:prstDash val="solid"/>
            <a:headEnd type="none" w="sm" len="sm"/>
            <a:tailEnd type="none" w="sm" len="sm"/>
          </a:ln>
        </p:spPr>
      </p:sp>
      <p:sp>
        <p:nvSpPr>
          <p:cNvPr id="3" name="AutoShape 3"/>
          <p:cNvSpPr/>
          <p:nvPr/>
        </p:nvSpPr>
        <p:spPr>
          <a:xfrm flipH="1">
            <a:off x="476921" y="5567400"/>
            <a:ext cx="2598856" cy="2290"/>
          </a:xfrm>
          <a:prstGeom prst="line">
            <a:avLst/>
          </a:prstGeom>
          <a:ln w="19050" cap="flat">
            <a:solidFill>
              <a:srgbClr val="000000"/>
            </a:solidFill>
            <a:prstDash val="solid"/>
            <a:headEnd type="none" w="sm" len="sm"/>
            <a:tailEnd type="none" w="sm" len="sm"/>
          </a:ln>
        </p:spPr>
      </p:sp>
      <p:sp>
        <p:nvSpPr>
          <p:cNvPr id="4" name="AutoShape 4"/>
          <p:cNvSpPr/>
          <p:nvPr/>
        </p:nvSpPr>
        <p:spPr>
          <a:xfrm>
            <a:off x="453630" y="1215023"/>
            <a:ext cx="29379" cy="4352377"/>
          </a:xfrm>
          <a:prstGeom prst="line">
            <a:avLst/>
          </a:prstGeom>
          <a:ln w="19050" cap="flat">
            <a:solidFill>
              <a:srgbClr val="000000"/>
            </a:solidFill>
            <a:prstDash val="solid"/>
            <a:headEnd type="none" w="sm" len="sm"/>
            <a:tailEnd type="none" w="sm" len="sm"/>
          </a:ln>
        </p:spPr>
      </p:sp>
      <p:sp>
        <p:nvSpPr>
          <p:cNvPr id="8" name="Freeform 8"/>
          <p:cNvSpPr/>
          <p:nvPr/>
        </p:nvSpPr>
        <p:spPr>
          <a:xfrm>
            <a:off x="7086600" y="129934"/>
            <a:ext cx="2451434" cy="612858"/>
          </a:xfrm>
          <a:custGeom>
            <a:avLst/>
            <a:gdLst/>
            <a:ahLst/>
            <a:cxnLst/>
            <a:rect l="l" t="t" r="r" b="b"/>
            <a:pathLst>
              <a:path w="2451434" h="612858">
                <a:moveTo>
                  <a:pt x="0" y="0"/>
                </a:moveTo>
                <a:lnTo>
                  <a:pt x="2451434" y="0"/>
                </a:lnTo>
                <a:lnTo>
                  <a:pt x="2451434" y="612858"/>
                </a:lnTo>
                <a:lnTo>
                  <a:pt x="0" y="612858"/>
                </a:lnTo>
                <a:lnTo>
                  <a:pt x="0" y="0"/>
                </a:lnTo>
                <a:close/>
              </a:path>
            </a:pathLst>
          </a:custGeom>
          <a:blipFill>
            <a:blip r:embed="rId2"/>
            <a:stretch>
              <a:fillRect/>
            </a:stretch>
          </a:blipFill>
        </p:spPr>
      </p:sp>
      <p:grpSp>
        <p:nvGrpSpPr>
          <p:cNvPr id="9" name="Group 9"/>
          <p:cNvGrpSpPr/>
          <p:nvPr/>
        </p:nvGrpSpPr>
        <p:grpSpPr>
          <a:xfrm>
            <a:off x="2029169" y="5200486"/>
            <a:ext cx="6967809" cy="1769957"/>
            <a:chOff x="0" y="0"/>
            <a:chExt cx="2198161" cy="366491"/>
          </a:xfrm>
        </p:grpSpPr>
        <p:sp>
          <p:nvSpPr>
            <p:cNvPr id="10" name="Freeform 10"/>
            <p:cNvSpPr/>
            <p:nvPr/>
          </p:nvSpPr>
          <p:spPr>
            <a:xfrm>
              <a:off x="0" y="0"/>
              <a:ext cx="2198161" cy="366491"/>
            </a:xfrm>
            <a:custGeom>
              <a:avLst/>
              <a:gdLst/>
              <a:ahLst/>
              <a:cxnLst/>
              <a:rect l="l" t="t" r="r" b="b"/>
              <a:pathLst>
                <a:path w="2198161" h="366491">
                  <a:moveTo>
                    <a:pt x="27777" y="0"/>
                  </a:moveTo>
                  <a:lnTo>
                    <a:pt x="2170383" y="0"/>
                  </a:lnTo>
                  <a:cubicBezTo>
                    <a:pt x="2185724" y="0"/>
                    <a:pt x="2198161" y="12436"/>
                    <a:pt x="2198161" y="27777"/>
                  </a:cubicBezTo>
                  <a:lnTo>
                    <a:pt x="2198161" y="338713"/>
                  </a:lnTo>
                  <a:cubicBezTo>
                    <a:pt x="2198161" y="354054"/>
                    <a:pt x="2185724" y="366491"/>
                    <a:pt x="2170383" y="366491"/>
                  </a:cubicBezTo>
                  <a:lnTo>
                    <a:pt x="27777" y="366491"/>
                  </a:lnTo>
                  <a:cubicBezTo>
                    <a:pt x="12436" y="366491"/>
                    <a:pt x="0" y="354054"/>
                    <a:pt x="0" y="338713"/>
                  </a:cubicBezTo>
                  <a:lnTo>
                    <a:pt x="0" y="27777"/>
                  </a:lnTo>
                  <a:cubicBezTo>
                    <a:pt x="0" y="12436"/>
                    <a:pt x="12436" y="0"/>
                    <a:pt x="27777" y="0"/>
                  </a:cubicBezTo>
                  <a:close/>
                </a:path>
              </a:pathLst>
            </a:custGeom>
            <a:solidFill>
              <a:srgbClr val="FFFFFF"/>
            </a:solidFill>
            <a:ln w="19050" cap="rnd">
              <a:solidFill>
                <a:srgbClr val="000000"/>
              </a:solidFill>
              <a:prstDash val="solid"/>
              <a:round/>
            </a:ln>
          </p:spPr>
        </p:sp>
        <p:sp>
          <p:nvSpPr>
            <p:cNvPr id="11" name="TextBox 11"/>
            <p:cNvSpPr txBox="1"/>
            <p:nvPr/>
          </p:nvSpPr>
          <p:spPr>
            <a:xfrm>
              <a:off x="0" y="-19050"/>
              <a:ext cx="2198161" cy="385541"/>
            </a:xfrm>
            <a:prstGeom prst="rect">
              <a:avLst/>
            </a:prstGeom>
          </p:spPr>
          <p:txBody>
            <a:bodyPr lIns="135467" tIns="135467" rIns="135467" bIns="135467" rtlCol="0" anchor="ctr"/>
            <a:lstStyle/>
            <a:p>
              <a:pPr marL="0" marR="0" lvl="0" indent="0" algn="ctr" defTabSz="914400" rtl="0" eaLnBrk="1" fontAlgn="auto" latinLnBrk="0" hangingPunct="1">
                <a:lnSpc>
                  <a:spcPts val="1269"/>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2" name="AutoShape 12"/>
          <p:cNvSpPr/>
          <p:nvPr/>
        </p:nvSpPr>
        <p:spPr>
          <a:xfrm flipH="1" flipV="1">
            <a:off x="464748" y="1203537"/>
            <a:ext cx="4869252" cy="3968"/>
          </a:xfrm>
          <a:prstGeom prst="line">
            <a:avLst/>
          </a:prstGeom>
          <a:ln w="19050" cap="flat">
            <a:solidFill>
              <a:srgbClr val="000000"/>
            </a:solidFill>
            <a:prstDash val="solid"/>
            <a:headEnd type="none" w="sm" len="sm"/>
            <a:tailEnd type="none" w="sm" len="sm"/>
          </a:ln>
        </p:spPr>
      </p:sp>
      <p:grpSp>
        <p:nvGrpSpPr>
          <p:cNvPr id="13" name="Group 13"/>
          <p:cNvGrpSpPr/>
          <p:nvPr/>
        </p:nvGrpSpPr>
        <p:grpSpPr>
          <a:xfrm>
            <a:off x="638453" y="932009"/>
            <a:ext cx="1311013" cy="593502"/>
            <a:chOff x="0" y="0"/>
            <a:chExt cx="624117" cy="299126"/>
          </a:xfrm>
        </p:grpSpPr>
        <p:sp>
          <p:nvSpPr>
            <p:cNvPr id="14"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15"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6" name="TextBox 16"/>
          <p:cNvSpPr txBox="1"/>
          <p:nvPr/>
        </p:nvSpPr>
        <p:spPr>
          <a:xfrm>
            <a:off x="400646" y="350847"/>
            <a:ext cx="1857893" cy="269304"/>
          </a:xfrm>
          <a:prstGeom prst="rect">
            <a:avLst/>
          </a:prstGeom>
        </p:spPr>
        <p:txBody>
          <a:bodyPr lIns="0" tIns="0" rIns="0" bIns="0" rtlCol="0" anchor="t">
            <a:spAutoFit/>
          </a:bodyPr>
          <a:lstStyle/>
          <a:p>
            <a:pPr marL="0" marR="0" lvl="0" indent="0" algn="ctr" defTabSz="914400" rtl="0" eaLnBrk="1" fontAlgn="auto" latinLnBrk="0" hangingPunct="1">
              <a:lnSpc>
                <a:spcPts val="2051"/>
              </a:lnSpc>
              <a:spcBef>
                <a:spcPts val="0"/>
              </a:spcBef>
              <a:spcAft>
                <a:spcPts val="0"/>
              </a:spcAft>
              <a:buClrTx/>
              <a:buSzTx/>
              <a:buFontTx/>
              <a:buNone/>
              <a:tabLst/>
              <a:defRPr/>
            </a:pPr>
            <a:r>
              <a:rPr lang="en-US" sz="1783" dirty="0" smtClean="0">
                <a:solidFill>
                  <a:srgbClr val="591E8D"/>
                </a:solidFill>
                <a:latin typeface="Champion"/>
                <a:ea typeface="Champion"/>
                <a:cs typeface="Champion"/>
                <a:sym typeface="Champion"/>
              </a:rPr>
              <a:t>POST 16</a:t>
            </a:r>
            <a:r>
              <a:rPr kumimoji="0" lang="en-US" sz="1783" b="0" i="0" u="none" strike="noStrike" kern="1200" cap="none" spc="0" normalizeH="0" baseline="0" noProof="0" dirty="0" smtClean="0">
                <a:ln>
                  <a:noFill/>
                </a:ln>
                <a:solidFill>
                  <a:srgbClr val="591E8D"/>
                </a:solidFill>
                <a:effectLst/>
                <a:uLnTx/>
                <a:uFillTx/>
                <a:latin typeface="Champion"/>
                <a:ea typeface="Champion"/>
                <a:cs typeface="Champion"/>
                <a:sym typeface="Champion"/>
              </a:rPr>
              <a:t> </a:t>
            </a:r>
            <a:r>
              <a:rPr kumimoji="0" lang="en-US" sz="1783" b="0" i="0" u="none" strike="noStrike" kern="1200" cap="none" spc="0" normalizeH="0" baseline="0" noProof="0" dirty="0">
                <a:ln>
                  <a:noFill/>
                </a:ln>
                <a:solidFill>
                  <a:srgbClr val="591E8D"/>
                </a:solidFill>
                <a:effectLst/>
                <a:uLnTx/>
                <a:uFillTx/>
                <a:latin typeface="Champion"/>
                <a:ea typeface="Champion"/>
                <a:cs typeface="Champion"/>
                <a:sym typeface="Champion"/>
              </a:rPr>
              <a:t>PATHWAY</a:t>
            </a:r>
          </a:p>
        </p:txBody>
      </p:sp>
      <p:grpSp>
        <p:nvGrpSpPr>
          <p:cNvPr id="20" name="Group 20"/>
          <p:cNvGrpSpPr/>
          <p:nvPr/>
        </p:nvGrpSpPr>
        <p:grpSpPr>
          <a:xfrm>
            <a:off x="688246" y="5372808"/>
            <a:ext cx="1028588" cy="492980"/>
            <a:chOff x="0" y="0"/>
            <a:chExt cx="624117" cy="299126"/>
          </a:xfrm>
        </p:grpSpPr>
        <p:sp>
          <p:nvSpPr>
            <p:cNvPr id="21" name="Freeform 21"/>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22" name="TextBox 22"/>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23" name="TextBox 23"/>
          <p:cNvSpPr txBox="1"/>
          <p:nvPr/>
        </p:nvSpPr>
        <p:spPr>
          <a:xfrm>
            <a:off x="712871" y="5528974"/>
            <a:ext cx="979333" cy="139596"/>
          </a:xfrm>
          <a:prstGeom prst="rect">
            <a:avLst/>
          </a:prstGeom>
        </p:spPr>
        <p:txBody>
          <a:bodyPr lIns="0" tIns="0" rIns="0" bIns="0" rtlCol="0" anchor="t">
            <a:spAutoFit/>
          </a:bodyPr>
          <a:lstStyle/>
          <a:p>
            <a:pPr marL="0" marR="0" lvl="0" indent="0" algn="ctr" defTabSz="914400" rtl="0" eaLnBrk="1" fontAlgn="auto" latinLnBrk="0" hangingPunct="1">
              <a:lnSpc>
                <a:spcPts val="1131"/>
              </a:lnSpc>
              <a:spcBef>
                <a:spcPts val="0"/>
              </a:spcBef>
              <a:spcAft>
                <a:spcPts val="0"/>
              </a:spcAft>
              <a:buClrTx/>
              <a:buSzTx/>
              <a:buFontTx/>
              <a:buNone/>
              <a:tabLst/>
              <a:defRPr/>
            </a:pPr>
            <a:r>
              <a:rPr kumimoji="0" lang="en-US" sz="983" b="0" i="0" u="none" strike="noStrike" kern="1200" cap="none" spc="0" normalizeH="0" baseline="0" noProof="0" dirty="0">
                <a:ln>
                  <a:noFill/>
                </a:ln>
                <a:solidFill>
                  <a:srgbClr val="F4F2EB"/>
                </a:solidFill>
                <a:effectLst/>
                <a:uLnTx/>
                <a:uFillTx/>
                <a:latin typeface="More Sugar"/>
                <a:ea typeface="More Sugar"/>
                <a:cs typeface="More Sugar"/>
                <a:sym typeface="More Sugar"/>
              </a:rPr>
              <a:t>IMPACT</a:t>
            </a:r>
          </a:p>
        </p:txBody>
      </p:sp>
      <p:sp>
        <p:nvSpPr>
          <p:cNvPr id="24" name="AutoShape 24"/>
          <p:cNvSpPr/>
          <p:nvPr/>
        </p:nvSpPr>
        <p:spPr>
          <a:xfrm flipH="1" flipV="1">
            <a:off x="464750" y="2381957"/>
            <a:ext cx="6621850" cy="8251"/>
          </a:xfrm>
          <a:prstGeom prst="line">
            <a:avLst/>
          </a:prstGeom>
          <a:ln w="19050" cap="flat">
            <a:solidFill>
              <a:srgbClr val="000000"/>
            </a:solidFill>
            <a:prstDash val="solid"/>
            <a:headEnd type="none" w="sm" len="sm"/>
            <a:tailEnd type="none" w="sm" len="sm"/>
          </a:ln>
        </p:spPr>
      </p:sp>
      <p:sp>
        <p:nvSpPr>
          <p:cNvPr id="34" name="TextBox 34"/>
          <p:cNvSpPr txBox="1"/>
          <p:nvPr/>
        </p:nvSpPr>
        <p:spPr>
          <a:xfrm>
            <a:off x="686211" y="1051332"/>
            <a:ext cx="1153592" cy="384721"/>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COMMUNITY INCLUSION</a:t>
            </a:r>
            <a:r>
              <a:rPr kumimoji="0" lang="en-US" sz="883" b="0" i="0" u="none" strike="noStrike" kern="1200" cap="none" spc="0" normalizeH="0" noProof="0" dirty="0" smtClean="0">
                <a:ln>
                  <a:noFill/>
                </a:ln>
                <a:solidFill>
                  <a:srgbClr val="F4F2EB"/>
                </a:solidFill>
                <a:effectLst/>
                <a:uLnTx/>
                <a:uFillTx/>
                <a:latin typeface="More Sugar"/>
                <a:ea typeface="More Sugar"/>
                <a:cs typeface="More Sugar"/>
                <a:sym typeface="More Sugar"/>
              </a:rPr>
              <a:t> </a:t>
            </a: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SKILLS</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(Aspire)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35" name="Group 63"/>
          <p:cNvGrpSpPr/>
          <p:nvPr/>
        </p:nvGrpSpPr>
        <p:grpSpPr>
          <a:xfrm>
            <a:off x="2359088" y="879508"/>
            <a:ext cx="1345216" cy="704187"/>
            <a:chOff x="0" y="-19050"/>
            <a:chExt cx="624117" cy="318176"/>
          </a:xfrm>
        </p:grpSpPr>
        <p:sp>
          <p:nvSpPr>
            <p:cNvPr id="36"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37"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38" name="Group 63"/>
          <p:cNvGrpSpPr/>
          <p:nvPr/>
        </p:nvGrpSpPr>
        <p:grpSpPr>
          <a:xfrm>
            <a:off x="4348443" y="894211"/>
            <a:ext cx="1231433" cy="680779"/>
            <a:chOff x="0" y="0"/>
            <a:chExt cx="624117" cy="299126"/>
          </a:xfrm>
        </p:grpSpPr>
        <p:sp>
          <p:nvSpPr>
            <p:cNvPr id="39" name="Freeform 6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sp>
        <p:sp>
          <p:nvSpPr>
            <p:cNvPr id="40"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47" name="TextBox 96"/>
          <p:cNvSpPr txBox="1"/>
          <p:nvPr/>
        </p:nvSpPr>
        <p:spPr>
          <a:xfrm>
            <a:off x="2497106" y="1100856"/>
            <a:ext cx="1092495" cy="212622"/>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MAKING RELATIONSHIPS</a:t>
            </a:r>
            <a:endParaRPr lang="en-US" sz="900" dirty="0">
              <a:solidFill>
                <a:srgbClr val="F4F2EB"/>
              </a:solidFill>
              <a:latin typeface="More Sugar"/>
              <a:ea typeface="More Sugar"/>
              <a:cs typeface="More Sugar"/>
              <a:sym typeface="More Sugar"/>
            </a:endParaRPr>
          </a:p>
        </p:txBody>
      </p:sp>
      <p:sp>
        <p:nvSpPr>
          <p:cNvPr id="48" name="TextBox 96"/>
          <p:cNvSpPr txBox="1"/>
          <p:nvPr/>
        </p:nvSpPr>
        <p:spPr>
          <a:xfrm>
            <a:off x="4470815" y="1019128"/>
            <a:ext cx="1012885" cy="410369"/>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SOCIAL ENVIRONMENTS</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50" name="Group 13"/>
          <p:cNvGrpSpPr/>
          <p:nvPr/>
        </p:nvGrpSpPr>
        <p:grpSpPr>
          <a:xfrm>
            <a:off x="638452" y="2117017"/>
            <a:ext cx="1311013" cy="593502"/>
            <a:chOff x="0" y="0"/>
            <a:chExt cx="624117" cy="299126"/>
          </a:xfrm>
        </p:grpSpPr>
        <p:sp>
          <p:nvSpPr>
            <p:cNvPr id="51"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52"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53" name="TextBox 34"/>
          <p:cNvSpPr txBox="1"/>
          <p:nvPr/>
        </p:nvSpPr>
        <p:spPr>
          <a:xfrm>
            <a:off x="666555" y="2222850"/>
            <a:ext cx="1153592" cy="384721"/>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883" noProof="0" dirty="0" smtClean="0">
                <a:solidFill>
                  <a:srgbClr val="F4F2EB"/>
                </a:solidFill>
                <a:latin typeface="More Sugar"/>
                <a:ea typeface="More Sugar"/>
                <a:cs typeface="More Sugar"/>
                <a:sym typeface="More Sugar"/>
              </a:rPr>
              <a:t>COMMUNITY INCLUSION </a:t>
            </a: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SKILLS</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(Endeavour)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54" name="Group 63"/>
          <p:cNvGrpSpPr/>
          <p:nvPr/>
        </p:nvGrpSpPr>
        <p:grpSpPr>
          <a:xfrm>
            <a:off x="2490627" y="2044465"/>
            <a:ext cx="1321227" cy="725918"/>
            <a:chOff x="0" y="-19050"/>
            <a:chExt cx="624117" cy="318176"/>
          </a:xfrm>
        </p:grpSpPr>
        <p:sp>
          <p:nvSpPr>
            <p:cNvPr id="55"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56"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grpSp>
        <p:nvGrpSpPr>
          <p:cNvPr id="57" name="Group 63"/>
          <p:cNvGrpSpPr/>
          <p:nvPr/>
        </p:nvGrpSpPr>
        <p:grpSpPr>
          <a:xfrm>
            <a:off x="4366065" y="2021537"/>
            <a:ext cx="1196535" cy="725918"/>
            <a:chOff x="0" y="-19050"/>
            <a:chExt cx="624117" cy="318176"/>
          </a:xfrm>
        </p:grpSpPr>
        <p:sp>
          <p:nvSpPr>
            <p:cNvPr id="58"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59"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66" name="TextBox 96"/>
          <p:cNvSpPr txBox="1"/>
          <p:nvPr/>
        </p:nvSpPr>
        <p:spPr>
          <a:xfrm>
            <a:off x="2535111" y="2297852"/>
            <a:ext cx="1267346" cy="110030"/>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PERSONAL SAFETY</a:t>
            </a:r>
            <a:endParaRPr lang="en-US" sz="900" dirty="0">
              <a:solidFill>
                <a:srgbClr val="F4F2EB"/>
              </a:solidFill>
              <a:latin typeface="More Sugar"/>
              <a:ea typeface="More Sugar"/>
              <a:cs typeface="More Sugar"/>
              <a:sym typeface="More Sugar"/>
            </a:endParaRPr>
          </a:p>
        </p:txBody>
      </p:sp>
      <p:sp>
        <p:nvSpPr>
          <p:cNvPr id="67" name="TextBox 97"/>
          <p:cNvSpPr txBox="1"/>
          <p:nvPr/>
        </p:nvSpPr>
        <p:spPr>
          <a:xfrm>
            <a:off x="4463017" y="2238996"/>
            <a:ext cx="946083" cy="212622"/>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ROAD SAFETY &amp; TRAVEL</a:t>
            </a:r>
            <a:endParaRPr lang="en-US" sz="900" dirty="0">
              <a:solidFill>
                <a:srgbClr val="F4F2EB"/>
              </a:solidFill>
              <a:latin typeface="More Sugar"/>
              <a:ea typeface="More Sugar"/>
              <a:cs typeface="More Sugar"/>
              <a:sym typeface="More Sugar"/>
            </a:endParaRPr>
          </a:p>
        </p:txBody>
      </p:sp>
      <p:grpSp>
        <p:nvGrpSpPr>
          <p:cNvPr id="70" name="Group 13"/>
          <p:cNvGrpSpPr/>
          <p:nvPr/>
        </p:nvGrpSpPr>
        <p:grpSpPr>
          <a:xfrm>
            <a:off x="638452" y="3264177"/>
            <a:ext cx="1311013" cy="593502"/>
            <a:chOff x="0" y="0"/>
            <a:chExt cx="624117" cy="299126"/>
          </a:xfrm>
        </p:grpSpPr>
        <p:sp>
          <p:nvSpPr>
            <p:cNvPr id="71" name="Freeform 14"/>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72" name="TextBox 15"/>
            <p:cNvSpPr txBox="1"/>
            <p:nvPr/>
          </p:nvSpPr>
          <p:spPr>
            <a:xfrm>
              <a:off x="0" y="-19050"/>
              <a:ext cx="624117" cy="318176"/>
            </a:xfrm>
            <a:prstGeom prst="rect">
              <a:avLst/>
            </a:prstGeom>
          </p:spPr>
          <p:txBody>
            <a:bodyPr lIns="27093" tIns="27093" rIns="27093" bIns="27093" rtlCol="0" anchor="ctr"/>
            <a:lstStyle/>
            <a:p>
              <a:pPr marL="0" marR="0" lvl="0" indent="0" algn="ctr" defTabSz="914400" rtl="0" eaLnBrk="1" fontAlgn="auto" latinLnBrk="0" hangingPunct="1">
                <a:lnSpc>
                  <a:spcPts val="1248"/>
                </a:lnSpc>
                <a:spcBef>
                  <a:spcPct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73" name="TextBox 34"/>
          <p:cNvSpPr txBox="1"/>
          <p:nvPr/>
        </p:nvSpPr>
        <p:spPr>
          <a:xfrm>
            <a:off x="686211" y="3352744"/>
            <a:ext cx="1153592" cy="384721"/>
          </a:xfrm>
          <a:prstGeom prst="rect">
            <a:avLst/>
          </a:prstGeom>
        </p:spPr>
        <p:txBody>
          <a:bodyPr wrap="square" lIns="0" tIns="0" rIns="0" bIns="0" rtlCol="0" anchor="t">
            <a:spAutoFit/>
          </a:bodyPr>
          <a:lstStyle/>
          <a:p>
            <a:pPr marL="0" marR="0" lvl="0" indent="0" algn="ctr" defTabSz="914400" rtl="0" eaLnBrk="1" fontAlgn="auto" latinLnBrk="0" hangingPunct="1">
              <a:lnSpc>
                <a:spcPts val="1016"/>
              </a:lnSpc>
              <a:spcBef>
                <a:spcPts val="0"/>
              </a:spcBef>
              <a:spcAft>
                <a:spcPts val="0"/>
              </a:spcAft>
              <a:buClrTx/>
              <a:buSzTx/>
              <a:buFontTx/>
              <a:buNone/>
              <a:tabLst/>
              <a:defRPr/>
            </a:pPr>
            <a:r>
              <a:rPr lang="en-US" sz="883" noProof="0" dirty="0" smtClean="0">
                <a:solidFill>
                  <a:srgbClr val="F4F2EB"/>
                </a:solidFill>
                <a:latin typeface="More Sugar"/>
                <a:ea typeface="More Sugar"/>
                <a:cs typeface="More Sugar"/>
                <a:sym typeface="More Sugar"/>
              </a:rPr>
              <a:t>COMMUNITY INCLUSION </a:t>
            </a:r>
            <a:r>
              <a:rPr kumimoji="0" lang="en-US" sz="883" b="0" i="0" u="none" strike="noStrike" kern="1200" cap="none" spc="0" normalizeH="0" baseline="0" noProof="0" dirty="0" smtClean="0">
                <a:ln>
                  <a:noFill/>
                </a:ln>
                <a:solidFill>
                  <a:srgbClr val="F4F2EB"/>
                </a:solidFill>
                <a:effectLst/>
                <a:uLnTx/>
                <a:uFillTx/>
                <a:latin typeface="More Sugar"/>
                <a:ea typeface="More Sugar"/>
                <a:cs typeface="More Sugar"/>
                <a:sym typeface="More Sugar"/>
              </a:rPr>
              <a:t>SKILLS</a:t>
            </a:r>
          </a:p>
          <a:p>
            <a:pPr marL="0" marR="0" lvl="0" indent="0" algn="ctr" defTabSz="914400" rtl="0" eaLnBrk="1" fontAlgn="auto" latinLnBrk="0" hangingPunct="1">
              <a:lnSpc>
                <a:spcPts val="1016"/>
              </a:lnSpc>
              <a:spcBef>
                <a:spcPts val="0"/>
              </a:spcBef>
              <a:spcAft>
                <a:spcPts val="0"/>
              </a:spcAft>
              <a:buClrTx/>
              <a:buSzTx/>
              <a:buFontTx/>
              <a:buNone/>
              <a:tabLst/>
              <a:defRPr/>
            </a:pPr>
            <a:r>
              <a:rPr lang="en-US" sz="883" dirty="0" smtClean="0">
                <a:solidFill>
                  <a:srgbClr val="F4F2EB"/>
                </a:solidFill>
                <a:latin typeface="More Sugar"/>
                <a:ea typeface="More Sugar"/>
                <a:cs typeface="More Sugar"/>
                <a:sym typeface="More Sugar"/>
              </a:rPr>
              <a:t>(Venture) </a:t>
            </a: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grpSp>
        <p:nvGrpSpPr>
          <p:cNvPr id="74" name="Group 63"/>
          <p:cNvGrpSpPr/>
          <p:nvPr/>
        </p:nvGrpSpPr>
        <p:grpSpPr>
          <a:xfrm>
            <a:off x="2108409" y="3202356"/>
            <a:ext cx="1454586" cy="725918"/>
            <a:chOff x="0" y="-19050"/>
            <a:chExt cx="624117" cy="318176"/>
          </a:xfrm>
        </p:grpSpPr>
        <p:sp>
          <p:nvSpPr>
            <p:cNvPr id="75"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76"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77" name="TextBox 96"/>
          <p:cNvSpPr txBox="1"/>
          <p:nvPr/>
        </p:nvSpPr>
        <p:spPr>
          <a:xfrm>
            <a:off x="2443256" y="3496158"/>
            <a:ext cx="1368599" cy="205184"/>
          </a:xfrm>
          <a:prstGeom prst="rect">
            <a:avLst/>
          </a:prstGeom>
        </p:spPr>
        <p:txBody>
          <a:bodyPr wrap="square" lIns="0" tIns="0" rIns="0" bIns="0" rtlCol="0" anchor="t">
            <a:spAutoFit/>
          </a:bodyPr>
          <a:lstStyle/>
          <a:p>
            <a:pPr algn="ctr">
              <a:lnSpc>
                <a:spcPts val="786"/>
              </a:lnSpc>
            </a:pPr>
            <a:endParaRPr lang="en-US" sz="9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78" name="Group 63"/>
          <p:cNvGrpSpPr/>
          <p:nvPr/>
        </p:nvGrpSpPr>
        <p:grpSpPr>
          <a:xfrm>
            <a:off x="3681320" y="3213888"/>
            <a:ext cx="1225184" cy="725918"/>
            <a:chOff x="0" y="-19050"/>
            <a:chExt cx="624117" cy="318176"/>
          </a:xfrm>
        </p:grpSpPr>
        <p:sp>
          <p:nvSpPr>
            <p:cNvPr id="79"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80"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1" name="TextBox 96"/>
          <p:cNvSpPr txBox="1"/>
          <p:nvPr/>
        </p:nvSpPr>
        <p:spPr>
          <a:xfrm>
            <a:off x="3619162" y="3452435"/>
            <a:ext cx="1368599" cy="212622"/>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PEOPLE IN OUR COMMUNITY</a:t>
            </a:r>
            <a:endParaRPr lang="en-US" sz="900" dirty="0">
              <a:solidFill>
                <a:srgbClr val="F4F2EB"/>
              </a:solidFill>
              <a:latin typeface="More Sugar"/>
              <a:ea typeface="More Sugar"/>
              <a:cs typeface="More Sugar"/>
              <a:sym typeface="More Sugar"/>
            </a:endParaRPr>
          </a:p>
        </p:txBody>
      </p:sp>
      <p:grpSp>
        <p:nvGrpSpPr>
          <p:cNvPr id="82" name="Group 63"/>
          <p:cNvGrpSpPr/>
          <p:nvPr/>
        </p:nvGrpSpPr>
        <p:grpSpPr>
          <a:xfrm>
            <a:off x="5021298" y="3218969"/>
            <a:ext cx="1224865" cy="725918"/>
            <a:chOff x="0" y="-19050"/>
            <a:chExt cx="624117" cy="318176"/>
          </a:xfrm>
        </p:grpSpPr>
        <p:sp>
          <p:nvSpPr>
            <p:cNvPr id="83"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84"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5" name="TextBox 96"/>
          <p:cNvSpPr txBox="1"/>
          <p:nvPr/>
        </p:nvSpPr>
        <p:spPr>
          <a:xfrm>
            <a:off x="5122656" y="3313436"/>
            <a:ext cx="1012885" cy="512961"/>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TRAVEL </a:t>
            </a:r>
          </a:p>
          <a:p>
            <a:pPr algn="ctr">
              <a:lnSpc>
                <a:spcPts val="786"/>
              </a:lnSpc>
            </a:pPr>
            <a:r>
              <a:rPr lang="en-US" sz="900" dirty="0" smtClean="0">
                <a:solidFill>
                  <a:srgbClr val="F4F2EB"/>
                </a:solidFill>
                <a:latin typeface="More Sugar"/>
                <a:ea typeface="More Sugar"/>
                <a:cs typeface="More Sugar"/>
                <a:sym typeface="More Sugar"/>
              </a:rPr>
              <a:t>&amp; </a:t>
            </a:r>
          </a:p>
          <a:p>
            <a:pPr algn="ctr">
              <a:lnSpc>
                <a:spcPts val="786"/>
              </a:lnSpc>
            </a:pPr>
            <a:r>
              <a:rPr lang="en-US" sz="900" dirty="0" smtClean="0">
                <a:solidFill>
                  <a:srgbClr val="F4F2EB"/>
                </a:solidFill>
                <a:latin typeface="More Sugar"/>
                <a:ea typeface="More Sugar"/>
                <a:cs typeface="More Sugar"/>
                <a:sym typeface="More Sugar"/>
              </a:rPr>
              <a:t>TRANSPORT</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86" name="Group 63"/>
          <p:cNvGrpSpPr/>
          <p:nvPr/>
        </p:nvGrpSpPr>
        <p:grpSpPr>
          <a:xfrm>
            <a:off x="6351694" y="3221241"/>
            <a:ext cx="1110589" cy="725918"/>
            <a:chOff x="0" y="-19050"/>
            <a:chExt cx="624117" cy="318176"/>
          </a:xfrm>
        </p:grpSpPr>
        <p:sp>
          <p:nvSpPr>
            <p:cNvPr id="87"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88"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89" name="TextBox 96"/>
          <p:cNvSpPr txBox="1"/>
          <p:nvPr/>
        </p:nvSpPr>
        <p:spPr>
          <a:xfrm>
            <a:off x="6398538" y="3409713"/>
            <a:ext cx="1012885" cy="307777"/>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ROAD SAFETY</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90" name="Group 6"/>
          <p:cNvGrpSpPr/>
          <p:nvPr/>
        </p:nvGrpSpPr>
        <p:grpSpPr>
          <a:xfrm>
            <a:off x="688246" y="4253382"/>
            <a:ext cx="1028588" cy="492980"/>
            <a:chOff x="0" y="0"/>
            <a:chExt cx="624117" cy="299126"/>
          </a:xfrm>
        </p:grpSpPr>
        <p:sp>
          <p:nvSpPr>
            <p:cNvPr id="91" name="Freeform 7"/>
            <p:cNvSpPr/>
            <p:nvPr/>
          </p:nvSpPr>
          <p:spPr>
            <a:xfrm>
              <a:off x="0" y="0"/>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591E8D"/>
            </a:solidFill>
            <a:ln w="19050" cap="rnd">
              <a:solidFill>
                <a:srgbClr val="000000"/>
              </a:solidFill>
              <a:prstDash val="solid"/>
              <a:round/>
            </a:ln>
          </p:spPr>
        </p:sp>
        <p:sp>
          <p:nvSpPr>
            <p:cNvPr id="92" name="TextBox 8"/>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93" name="TextBox 81"/>
          <p:cNvSpPr txBox="1"/>
          <p:nvPr/>
        </p:nvSpPr>
        <p:spPr>
          <a:xfrm>
            <a:off x="791994" y="4361686"/>
            <a:ext cx="821089" cy="256865"/>
          </a:xfrm>
          <a:prstGeom prst="rect">
            <a:avLst/>
          </a:prstGeom>
        </p:spPr>
        <p:txBody>
          <a:bodyPr lIns="0" tIns="0" rIns="0" bIns="0" rtlCol="0" anchor="t">
            <a:spAutoFit/>
          </a:bodyPr>
          <a:lstStyle/>
          <a:p>
            <a:pPr algn="ctr">
              <a:lnSpc>
                <a:spcPts val="1016"/>
              </a:lnSpc>
            </a:pPr>
            <a:r>
              <a:rPr lang="en-US" sz="883" dirty="0" smtClean="0">
                <a:solidFill>
                  <a:srgbClr val="F4F2EB"/>
                </a:solidFill>
                <a:latin typeface="More Sugar"/>
                <a:ea typeface="More Sugar"/>
                <a:cs typeface="More Sugar"/>
                <a:sym typeface="More Sugar"/>
              </a:rPr>
              <a:t>TOPICS</a:t>
            </a:r>
          </a:p>
          <a:p>
            <a:pPr algn="ctr">
              <a:lnSpc>
                <a:spcPts val="1016"/>
              </a:lnSpc>
            </a:pPr>
            <a:r>
              <a:rPr lang="en-US" sz="883" dirty="0" smtClean="0">
                <a:solidFill>
                  <a:srgbClr val="F4F2EB"/>
                </a:solidFill>
                <a:latin typeface="More Sugar"/>
                <a:ea typeface="More Sugar"/>
                <a:cs typeface="More Sugar"/>
                <a:sym typeface="More Sugar"/>
              </a:rPr>
              <a:t>(Vehicles)</a:t>
            </a:r>
            <a:endParaRPr lang="en-US" sz="883" dirty="0">
              <a:solidFill>
                <a:srgbClr val="F4F2EB"/>
              </a:solidFill>
              <a:latin typeface="More Sugar"/>
              <a:ea typeface="More Sugar"/>
              <a:cs typeface="More Sugar"/>
              <a:sym typeface="More Sugar"/>
            </a:endParaRPr>
          </a:p>
        </p:txBody>
      </p:sp>
      <p:grpSp>
        <p:nvGrpSpPr>
          <p:cNvPr id="95" name="Group 17"/>
          <p:cNvGrpSpPr/>
          <p:nvPr/>
        </p:nvGrpSpPr>
        <p:grpSpPr>
          <a:xfrm>
            <a:off x="1820147" y="4072529"/>
            <a:ext cx="954128" cy="871565"/>
            <a:chOff x="0" y="0"/>
            <a:chExt cx="812800" cy="812800"/>
          </a:xfrm>
        </p:grpSpPr>
        <p:sp>
          <p:nvSpPr>
            <p:cNvPr id="96" name="Freeform 1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91E8D"/>
            </a:solidFill>
          </p:spPr>
        </p:sp>
        <p:sp>
          <p:nvSpPr>
            <p:cNvPr id="97" name="TextBox 19"/>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dirty="0"/>
            </a:p>
          </p:txBody>
        </p:sp>
      </p:grpSp>
      <p:sp>
        <p:nvSpPr>
          <p:cNvPr id="98" name="TextBox 93"/>
          <p:cNvSpPr txBox="1"/>
          <p:nvPr/>
        </p:nvSpPr>
        <p:spPr>
          <a:xfrm>
            <a:off x="1795786" y="4379400"/>
            <a:ext cx="975874" cy="20518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MY COMMUNITY</a:t>
            </a:r>
            <a:endParaRPr lang="en-US" sz="683" dirty="0">
              <a:solidFill>
                <a:srgbClr val="F4F2EB"/>
              </a:solidFill>
              <a:latin typeface="More Sugar"/>
              <a:ea typeface="More Sugar"/>
              <a:cs typeface="More Sugar"/>
              <a:sym typeface="More Sugar"/>
            </a:endParaRPr>
          </a:p>
        </p:txBody>
      </p:sp>
      <p:grpSp>
        <p:nvGrpSpPr>
          <p:cNvPr id="99" name="Group 20"/>
          <p:cNvGrpSpPr/>
          <p:nvPr/>
        </p:nvGrpSpPr>
        <p:grpSpPr>
          <a:xfrm>
            <a:off x="2973432" y="4058590"/>
            <a:ext cx="943312" cy="896542"/>
            <a:chOff x="0" y="0"/>
            <a:chExt cx="812800" cy="812800"/>
          </a:xfrm>
        </p:grpSpPr>
        <p:sp>
          <p:nvSpPr>
            <p:cNvPr id="100"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2B801"/>
            </a:solidFill>
          </p:spPr>
        </p:sp>
        <p:sp>
          <p:nvSpPr>
            <p:cNvPr id="101" name="TextBox 22"/>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grpSp>
        <p:nvGrpSpPr>
          <p:cNvPr id="102" name="Group 29"/>
          <p:cNvGrpSpPr/>
          <p:nvPr/>
        </p:nvGrpSpPr>
        <p:grpSpPr>
          <a:xfrm>
            <a:off x="4197089" y="4046260"/>
            <a:ext cx="956114" cy="932493"/>
            <a:chOff x="0" y="0"/>
            <a:chExt cx="812800" cy="812800"/>
          </a:xfrm>
        </p:grpSpPr>
        <p:sp>
          <p:nvSpPr>
            <p:cNvPr id="103"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26A25"/>
            </a:solidFill>
          </p:spPr>
        </p:sp>
        <p:sp>
          <p:nvSpPr>
            <p:cNvPr id="104" name="TextBox 31"/>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grpSp>
        <p:nvGrpSpPr>
          <p:cNvPr id="105" name="Group 23"/>
          <p:cNvGrpSpPr/>
          <p:nvPr/>
        </p:nvGrpSpPr>
        <p:grpSpPr>
          <a:xfrm>
            <a:off x="5492742" y="4086358"/>
            <a:ext cx="992997" cy="909054"/>
            <a:chOff x="-17836" y="45656"/>
            <a:chExt cx="871112" cy="820986"/>
          </a:xfrm>
        </p:grpSpPr>
        <p:sp>
          <p:nvSpPr>
            <p:cNvPr id="106" name="Freeform 24"/>
            <p:cNvSpPr/>
            <p:nvPr/>
          </p:nvSpPr>
          <p:spPr>
            <a:xfrm>
              <a:off x="-17836" y="45656"/>
              <a:ext cx="871112" cy="820986"/>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AAEEC"/>
            </a:solidFill>
          </p:spPr>
        </p:sp>
        <p:sp>
          <p:nvSpPr>
            <p:cNvPr id="107" name="TextBox 25"/>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dirty="0"/>
            </a:p>
          </p:txBody>
        </p:sp>
      </p:grpSp>
      <p:grpSp>
        <p:nvGrpSpPr>
          <p:cNvPr id="108" name="Group 26"/>
          <p:cNvGrpSpPr/>
          <p:nvPr/>
        </p:nvGrpSpPr>
        <p:grpSpPr>
          <a:xfrm>
            <a:off x="6816766" y="4052220"/>
            <a:ext cx="1031833" cy="902912"/>
            <a:chOff x="0" y="0"/>
            <a:chExt cx="812800" cy="812800"/>
          </a:xfrm>
        </p:grpSpPr>
        <p:sp>
          <p:nvSpPr>
            <p:cNvPr id="109" name="Freeform 2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D4C98"/>
            </a:solidFill>
          </p:spPr>
        </p:sp>
        <p:sp>
          <p:nvSpPr>
            <p:cNvPr id="110" name="TextBox 28"/>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grpSp>
        <p:nvGrpSpPr>
          <p:cNvPr id="111" name="Group 56"/>
          <p:cNvGrpSpPr/>
          <p:nvPr/>
        </p:nvGrpSpPr>
        <p:grpSpPr>
          <a:xfrm>
            <a:off x="8082916" y="4036269"/>
            <a:ext cx="984884" cy="881129"/>
            <a:chOff x="0" y="0"/>
            <a:chExt cx="812800" cy="812800"/>
          </a:xfrm>
        </p:grpSpPr>
        <p:sp>
          <p:nvSpPr>
            <p:cNvPr id="112" name="Freeform 5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113" name="TextBox 58"/>
            <p:cNvSpPr txBox="1"/>
            <p:nvPr/>
          </p:nvSpPr>
          <p:spPr>
            <a:xfrm>
              <a:off x="76200" y="57150"/>
              <a:ext cx="660400" cy="679450"/>
            </a:xfrm>
            <a:prstGeom prst="rect">
              <a:avLst/>
            </a:prstGeom>
          </p:spPr>
          <p:txBody>
            <a:bodyPr lIns="50800" tIns="50800" rIns="50800" bIns="50800" rtlCol="0" anchor="ctr"/>
            <a:lstStyle/>
            <a:p>
              <a:pPr algn="ctr">
                <a:lnSpc>
                  <a:spcPts val="1248"/>
                </a:lnSpc>
              </a:pPr>
              <a:endParaRPr/>
            </a:p>
          </p:txBody>
        </p:sp>
      </p:grpSp>
      <p:sp>
        <p:nvSpPr>
          <p:cNvPr id="114" name="TextBox 93"/>
          <p:cNvSpPr txBox="1"/>
          <p:nvPr/>
        </p:nvSpPr>
        <p:spPr>
          <a:xfrm>
            <a:off x="2970613" y="4404368"/>
            <a:ext cx="868166" cy="20518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HELP IN THE COMMUNITY </a:t>
            </a:r>
            <a:endParaRPr lang="en-US" sz="683" dirty="0">
              <a:solidFill>
                <a:srgbClr val="F4F2EB"/>
              </a:solidFill>
              <a:latin typeface="More Sugar"/>
              <a:ea typeface="More Sugar"/>
              <a:cs typeface="More Sugar"/>
              <a:sym typeface="More Sugar"/>
            </a:endParaRPr>
          </a:p>
        </p:txBody>
      </p:sp>
      <p:sp>
        <p:nvSpPr>
          <p:cNvPr id="116" name="TextBox 93"/>
          <p:cNvSpPr txBox="1"/>
          <p:nvPr/>
        </p:nvSpPr>
        <p:spPr>
          <a:xfrm>
            <a:off x="4317789" y="4421973"/>
            <a:ext cx="729268" cy="212622"/>
          </a:xfrm>
          <a:prstGeom prst="rect">
            <a:avLst/>
          </a:prstGeom>
        </p:spPr>
        <p:txBody>
          <a:bodyPr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MY LOCAL AREA</a:t>
            </a:r>
            <a:endParaRPr lang="en-US" sz="800" dirty="0">
              <a:solidFill>
                <a:srgbClr val="F4F2EB"/>
              </a:solidFill>
              <a:latin typeface="More Sugar"/>
              <a:ea typeface="More Sugar"/>
              <a:cs typeface="More Sugar"/>
              <a:sym typeface="More Sugar"/>
            </a:endParaRPr>
          </a:p>
        </p:txBody>
      </p:sp>
      <p:sp>
        <p:nvSpPr>
          <p:cNvPr id="117" name="TextBox 93"/>
          <p:cNvSpPr txBox="1"/>
          <p:nvPr/>
        </p:nvSpPr>
        <p:spPr>
          <a:xfrm>
            <a:off x="5495399" y="4420237"/>
            <a:ext cx="951462" cy="31521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USING COMMUNITY FACILITIES</a:t>
            </a:r>
            <a:endParaRPr lang="en-US" sz="800" dirty="0">
              <a:solidFill>
                <a:srgbClr val="F4F2EB"/>
              </a:solidFill>
              <a:latin typeface="More Sugar"/>
              <a:ea typeface="More Sugar"/>
              <a:cs typeface="More Sugar"/>
              <a:sym typeface="More Sugar"/>
            </a:endParaRPr>
          </a:p>
        </p:txBody>
      </p:sp>
      <p:sp>
        <p:nvSpPr>
          <p:cNvPr id="118" name="TextBox 93"/>
          <p:cNvSpPr txBox="1"/>
          <p:nvPr/>
        </p:nvSpPr>
        <p:spPr>
          <a:xfrm>
            <a:off x="8201012" y="4332185"/>
            <a:ext cx="795965" cy="205184"/>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TRANSITIONS &amp; CHANGE</a:t>
            </a:r>
          </a:p>
        </p:txBody>
      </p:sp>
      <p:sp>
        <p:nvSpPr>
          <p:cNvPr id="119" name="TextBox 93"/>
          <p:cNvSpPr txBox="1"/>
          <p:nvPr/>
        </p:nvSpPr>
        <p:spPr>
          <a:xfrm>
            <a:off x="6938195" y="4406988"/>
            <a:ext cx="729268" cy="208968"/>
          </a:xfrm>
          <a:prstGeom prst="rect">
            <a:avLst/>
          </a:prstGeom>
        </p:spPr>
        <p:txBody>
          <a:bodyPr wrap="square" lIns="0" tIns="0" rIns="0" bIns="0" rtlCol="0" anchor="t">
            <a:spAutoFit/>
          </a:bodyPr>
          <a:lstStyle/>
          <a:p>
            <a:pPr algn="ctr">
              <a:lnSpc>
                <a:spcPts val="786"/>
              </a:lnSpc>
            </a:pPr>
            <a:r>
              <a:rPr lang="en-US" sz="800" dirty="0" smtClean="0">
                <a:solidFill>
                  <a:srgbClr val="F4F2EB"/>
                </a:solidFill>
                <a:latin typeface="More Sugar"/>
                <a:ea typeface="More Sugar"/>
                <a:cs typeface="More Sugar"/>
                <a:sym typeface="More Sugar"/>
              </a:rPr>
              <a:t>JOBS IN THE COMMUNITY</a:t>
            </a:r>
            <a:endParaRPr lang="en-US" sz="900" dirty="0" smtClean="0">
              <a:solidFill>
                <a:srgbClr val="F4F2EB"/>
              </a:solidFill>
              <a:latin typeface="More Sugar"/>
              <a:ea typeface="More Sugar"/>
              <a:cs typeface="More Sugar"/>
              <a:sym typeface="More Sugar"/>
            </a:endParaRPr>
          </a:p>
        </p:txBody>
      </p:sp>
      <p:sp>
        <p:nvSpPr>
          <p:cNvPr id="120" name="Rectangle 119"/>
          <p:cNvSpPr/>
          <p:nvPr/>
        </p:nvSpPr>
        <p:spPr>
          <a:xfrm>
            <a:off x="2060132" y="5328724"/>
            <a:ext cx="6940355" cy="1477328"/>
          </a:xfrm>
          <a:prstGeom prst="rect">
            <a:avLst/>
          </a:prstGeom>
        </p:spPr>
        <p:txBody>
          <a:bodyPr wrap="square">
            <a:spAutoFit/>
          </a:bodyPr>
          <a:lstStyle/>
          <a:p>
            <a:r>
              <a:rPr lang="en-GB" sz="1000" dirty="0">
                <a:latin typeface="Canva Sans" panose="020B0604020202020204" charset="0"/>
              </a:rPr>
              <a:t>In Post 16, the impact of the </a:t>
            </a:r>
            <a:r>
              <a:rPr lang="en-GB" sz="1000" smtClean="0">
                <a:latin typeface="Canva Sans" panose="020B0604020202020204" charset="0"/>
              </a:rPr>
              <a:t>Community Inclusion </a:t>
            </a:r>
            <a:r>
              <a:rPr lang="en-GB" sz="1000" dirty="0">
                <a:latin typeface="Canva Sans" panose="020B0604020202020204" charset="0"/>
              </a:rPr>
              <a:t>curriculum is demonstrated by the progress learners make toward their individual goals, as outlined in their bespoke curriculum and EHCP. This progress is measured through evidence collection, regular data uploads, and targeted interventions, ensuring a responsive approach to meeting each learner’s needs. </a:t>
            </a:r>
            <a:endParaRPr lang="en-GB" sz="1000" dirty="0" smtClean="0">
              <a:latin typeface="Canva Sans" panose="020B0604020202020204" charset="0"/>
            </a:endParaRPr>
          </a:p>
          <a:p>
            <a:endParaRPr lang="en-GB" sz="1000" dirty="0">
              <a:latin typeface="Canva Sans" panose="020B0604020202020204" charset="0"/>
            </a:endParaRPr>
          </a:p>
          <a:p>
            <a:r>
              <a:rPr lang="en-GB" sz="1000" dirty="0" smtClean="0">
                <a:latin typeface="Canva Sans" panose="020B0604020202020204" charset="0"/>
              </a:rPr>
              <a:t>We </a:t>
            </a:r>
            <a:r>
              <a:rPr lang="en-GB" sz="1000" dirty="0">
                <a:latin typeface="Canva Sans" panose="020B0604020202020204" charset="0"/>
              </a:rPr>
              <a:t>also assess the transfer of </a:t>
            </a:r>
            <a:r>
              <a:rPr lang="en-GB" sz="1000" dirty="0" smtClean="0">
                <a:latin typeface="Canva Sans" panose="020B0604020202020204" charset="0"/>
              </a:rPr>
              <a:t>Maths </a:t>
            </a:r>
            <a:r>
              <a:rPr lang="en-GB" sz="1000" dirty="0">
                <a:latin typeface="Canva Sans" panose="020B0604020202020204" charset="0"/>
              </a:rPr>
              <a:t>skills across other curriculum areas and real-life contexts, highlighting developments in independence, confidence, and </a:t>
            </a:r>
            <a:r>
              <a:rPr lang="en-GB" sz="1000" dirty="0" smtClean="0">
                <a:latin typeface="Canva Sans" panose="020B0604020202020204" charset="0"/>
              </a:rPr>
              <a:t>maths used in a functional way. </a:t>
            </a:r>
            <a:r>
              <a:rPr lang="en-GB" sz="1000" dirty="0">
                <a:latin typeface="Canva Sans" panose="020B0604020202020204" charset="0"/>
              </a:rPr>
              <a:t>By emphasising personalisation and practical application, our </a:t>
            </a:r>
            <a:r>
              <a:rPr lang="en-GB" sz="1000" dirty="0" smtClean="0">
                <a:latin typeface="Canva Sans" panose="020B0604020202020204" charset="0"/>
              </a:rPr>
              <a:t>Maths </a:t>
            </a:r>
            <a:r>
              <a:rPr lang="en-GB" sz="1000" dirty="0">
                <a:latin typeface="Canva Sans" panose="020B0604020202020204" charset="0"/>
              </a:rPr>
              <a:t>curriculum empowers every student with the essential tools for success in education and in their preparation for </a:t>
            </a:r>
            <a:r>
              <a:rPr lang="en-GB" sz="1000" dirty="0" smtClean="0">
                <a:latin typeface="Canva Sans" panose="020B0604020202020204" charset="0"/>
              </a:rPr>
              <a:t>adulthood.</a:t>
            </a:r>
            <a:endParaRPr lang="en-GB" sz="1000" dirty="0">
              <a:latin typeface="Canva Sans" panose="020B0604020202020204" charset="0"/>
            </a:endParaRPr>
          </a:p>
        </p:txBody>
      </p:sp>
      <p:sp>
        <p:nvSpPr>
          <p:cNvPr id="115" name="TextBox 96"/>
          <p:cNvSpPr txBox="1"/>
          <p:nvPr/>
        </p:nvSpPr>
        <p:spPr>
          <a:xfrm>
            <a:off x="2125370" y="3400077"/>
            <a:ext cx="1368599"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RECOGNISING &amp; EXPLORING DIFFERENT ENVIRONMENTS</a:t>
            </a:r>
            <a:endParaRPr lang="en-US" sz="900" dirty="0">
              <a:solidFill>
                <a:srgbClr val="F4F2EB"/>
              </a:solidFill>
              <a:latin typeface="More Sugar"/>
              <a:ea typeface="More Sugar"/>
              <a:cs typeface="More Sugar"/>
              <a:sym typeface="More Sugar"/>
            </a:endParaRPr>
          </a:p>
        </p:txBody>
      </p:sp>
      <p:grpSp>
        <p:nvGrpSpPr>
          <p:cNvPr id="125" name="Group 63"/>
          <p:cNvGrpSpPr/>
          <p:nvPr/>
        </p:nvGrpSpPr>
        <p:grpSpPr>
          <a:xfrm>
            <a:off x="7569858" y="3210772"/>
            <a:ext cx="1024129" cy="725918"/>
            <a:chOff x="0" y="-19050"/>
            <a:chExt cx="624117" cy="318176"/>
          </a:xfrm>
        </p:grpSpPr>
        <p:sp>
          <p:nvSpPr>
            <p:cNvPr id="126"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127"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28" name="Freeform 64"/>
          <p:cNvSpPr/>
          <p:nvPr/>
        </p:nvSpPr>
        <p:spPr>
          <a:xfrm>
            <a:off x="8701563" y="3226114"/>
            <a:ext cx="1026829" cy="682455"/>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129" name="TextBox 96"/>
          <p:cNvSpPr txBox="1"/>
          <p:nvPr/>
        </p:nvSpPr>
        <p:spPr>
          <a:xfrm>
            <a:off x="7581102" y="3405705"/>
            <a:ext cx="1012885" cy="307777"/>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RECYCLING</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sp>
        <p:nvSpPr>
          <p:cNvPr id="130" name="TextBox 96"/>
          <p:cNvSpPr txBox="1"/>
          <p:nvPr/>
        </p:nvSpPr>
        <p:spPr>
          <a:xfrm>
            <a:off x="8715507" y="3413452"/>
            <a:ext cx="1012885" cy="307777"/>
          </a:xfrm>
          <a:prstGeom prst="rect">
            <a:avLst/>
          </a:prstGeom>
        </p:spPr>
        <p:txBody>
          <a:bodyPr wrap="square" lIns="0" tIns="0" rIns="0" bIns="0" rtlCol="0" anchor="t">
            <a:spAutoFit/>
          </a:bodyPr>
          <a:lstStyle/>
          <a:p>
            <a:pPr algn="ctr">
              <a:lnSpc>
                <a:spcPts val="786"/>
              </a:lnSpc>
            </a:pPr>
            <a:endParaRPr lang="en-US" sz="800" dirty="0" smtClean="0">
              <a:solidFill>
                <a:srgbClr val="F4F2EB"/>
              </a:solidFill>
              <a:latin typeface="More Sugar"/>
              <a:ea typeface="More Sugar"/>
              <a:cs typeface="More Sugar"/>
              <a:sym typeface="More Sugar"/>
            </a:endParaRPr>
          </a:p>
          <a:p>
            <a:pPr algn="ctr">
              <a:lnSpc>
                <a:spcPts val="786"/>
              </a:lnSpc>
            </a:pPr>
            <a:r>
              <a:rPr lang="en-US" sz="900" dirty="0" smtClean="0">
                <a:solidFill>
                  <a:srgbClr val="F4F2EB"/>
                </a:solidFill>
                <a:latin typeface="More Sugar"/>
                <a:ea typeface="More Sugar"/>
                <a:cs typeface="More Sugar"/>
                <a:sym typeface="More Sugar"/>
              </a:rPr>
              <a:t>ANIMALS</a:t>
            </a:r>
            <a:endParaRPr lang="en-US" sz="800" dirty="0">
              <a:solidFill>
                <a:srgbClr val="F4F2EB"/>
              </a:solidFill>
              <a:latin typeface="More Sugar"/>
              <a:ea typeface="More Sugar"/>
              <a:cs typeface="More Sugar"/>
              <a:sym typeface="More Sugar"/>
            </a:endParaRPr>
          </a:p>
          <a:p>
            <a:pPr algn="ctr">
              <a:lnSpc>
                <a:spcPts val="786"/>
              </a:lnSpc>
            </a:pPr>
            <a:endParaRPr lang="en-US" sz="683" dirty="0">
              <a:solidFill>
                <a:srgbClr val="F4F2EB"/>
              </a:solidFill>
              <a:latin typeface="More Sugar"/>
              <a:ea typeface="More Sugar"/>
              <a:cs typeface="More Sugar"/>
              <a:sym typeface="More Sugar"/>
            </a:endParaRPr>
          </a:p>
        </p:txBody>
      </p:sp>
      <p:grpSp>
        <p:nvGrpSpPr>
          <p:cNvPr id="121" name="Group 63"/>
          <p:cNvGrpSpPr/>
          <p:nvPr/>
        </p:nvGrpSpPr>
        <p:grpSpPr>
          <a:xfrm>
            <a:off x="5948769" y="2036452"/>
            <a:ext cx="1290231" cy="725918"/>
            <a:chOff x="0" y="-19050"/>
            <a:chExt cx="624117" cy="318176"/>
          </a:xfrm>
        </p:grpSpPr>
        <p:sp>
          <p:nvSpPr>
            <p:cNvPr id="122" name="Freeform 64"/>
            <p:cNvSpPr/>
            <p:nvPr/>
          </p:nvSpPr>
          <p:spPr>
            <a:xfrm>
              <a:off x="0" y="-9525"/>
              <a:ext cx="624117" cy="299126"/>
            </a:xfrm>
            <a:custGeom>
              <a:avLst/>
              <a:gdLst/>
              <a:ahLst/>
              <a:cxnLst/>
              <a:rect l="l" t="t" r="r" b="b"/>
              <a:pathLst>
                <a:path w="624117" h="299126">
                  <a:moveTo>
                    <a:pt x="149563" y="0"/>
                  </a:moveTo>
                  <a:lnTo>
                    <a:pt x="474554" y="0"/>
                  </a:lnTo>
                  <a:cubicBezTo>
                    <a:pt x="557155" y="0"/>
                    <a:pt x="624117" y="66962"/>
                    <a:pt x="624117" y="149563"/>
                  </a:cubicBezTo>
                  <a:lnTo>
                    <a:pt x="624117" y="149563"/>
                  </a:lnTo>
                  <a:cubicBezTo>
                    <a:pt x="624117" y="189230"/>
                    <a:pt x="608359" y="227271"/>
                    <a:pt x="580311" y="255320"/>
                  </a:cubicBezTo>
                  <a:cubicBezTo>
                    <a:pt x="552262" y="283368"/>
                    <a:pt x="514220" y="299126"/>
                    <a:pt x="474554" y="299126"/>
                  </a:cubicBezTo>
                  <a:lnTo>
                    <a:pt x="149563" y="299126"/>
                  </a:lnTo>
                  <a:cubicBezTo>
                    <a:pt x="109896" y="299126"/>
                    <a:pt x="71854" y="283368"/>
                    <a:pt x="43806" y="255320"/>
                  </a:cubicBezTo>
                  <a:cubicBezTo>
                    <a:pt x="15757" y="227271"/>
                    <a:pt x="0" y="189230"/>
                    <a:pt x="0" y="149563"/>
                  </a:cubicBezTo>
                  <a:lnTo>
                    <a:pt x="0" y="149563"/>
                  </a:lnTo>
                  <a:cubicBezTo>
                    <a:pt x="0" y="109896"/>
                    <a:pt x="15757" y="71854"/>
                    <a:pt x="43806" y="43806"/>
                  </a:cubicBezTo>
                  <a:cubicBezTo>
                    <a:pt x="71854" y="15757"/>
                    <a:pt x="109896" y="0"/>
                    <a:pt x="149563" y="0"/>
                  </a:cubicBezTo>
                  <a:close/>
                </a:path>
              </a:pathLst>
            </a:custGeom>
            <a:solidFill>
              <a:srgbClr val="9374AF"/>
            </a:solidFill>
            <a:ln w="19050" cap="rnd">
              <a:solidFill>
                <a:srgbClr val="000000"/>
              </a:solidFill>
              <a:prstDash val="solid"/>
              <a:round/>
            </a:ln>
          </p:spPr>
          <p:txBody>
            <a:bodyPr/>
            <a:lstStyle/>
            <a:p>
              <a:endParaRPr lang="en-GB" dirty="0"/>
            </a:p>
          </p:txBody>
        </p:sp>
        <p:sp>
          <p:nvSpPr>
            <p:cNvPr id="123" name="TextBox 65"/>
            <p:cNvSpPr txBox="1"/>
            <p:nvPr/>
          </p:nvSpPr>
          <p:spPr>
            <a:xfrm>
              <a:off x="0" y="-19050"/>
              <a:ext cx="624117" cy="318176"/>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24" name="TextBox 97"/>
          <p:cNvSpPr txBox="1"/>
          <p:nvPr/>
        </p:nvSpPr>
        <p:spPr>
          <a:xfrm>
            <a:off x="6029473" y="2221095"/>
            <a:ext cx="1190610" cy="307777"/>
          </a:xfrm>
          <a:prstGeom prst="rect">
            <a:avLst/>
          </a:prstGeom>
        </p:spPr>
        <p:txBody>
          <a:bodyPr wrap="square" lIns="0" tIns="0" rIns="0" bIns="0" rtlCol="0" anchor="t">
            <a:spAutoFit/>
          </a:bodyPr>
          <a:lstStyle/>
          <a:p>
            <a:pPr algn="ctr">
              <a:lnSpc>
                <a:spcPts val="786"/>
              </a:lnSpc>
            </a:pPr>
            <a:r>
              <a:rPr lang="en-US" sz="900" dirty="0" smtClean="0">
                <a:solidFill>
                  <a:srgbClr val="F4F2EB"/>
                </a:solidFill>
                <a:latin typeface="More Sugar"/>
                <a:ea typeface="More Sugar"/>
                <a:cs typeface="More Sugar"/>
                <a:sym typeface="More Sugar"/>
              </a:rPr>
              <a:t>LEISURE &amp; COMMUNITY ENGAGEMENT</a:t>
            </a:r>
            <a:endParaRPr lang="en-US" sz="900" dirty="0">
              <a:solidFill>
                <a:srgbClr val="F4F2EB"/>
              </a:solidFill>
              <a:latin typeface="More Sugar"/>
              <a:ea typeface="More Sugar"/>
              <a:cs typeface="More Sugar"/>
              <a:sym typeface="More Sugar"/>
            </a:endParaRPr>
          </a:p>
        </p:txBody>
      </p:sp>
      <p:sp>
        <p:nvSpPr>
          <p:cNvPr id="140" name="TextBox 65"/>
          <p:cNvSpPr txBox="1"/>
          <p:nvPr/>
        </p:nvSpPr>
        <p:spPr>
          <a:xfrm>
            <a:off x="8649845" y="2029656"/>
            <a:ext cx="1017936" cy="725918"/>
          </a:xfrm>
          <a:prstGeom prst="rect">
            <a:avLst/>
          </a:prstGeom>
        </p:spPr>
        <p:txBody>
          <a:bodyPr lIns="27093" tIns="27093" rIns="27093" bIns="27093" rtlCol="0" anchor="ctr"/>
          <a:lstStyle/>
          <a:p>
            <a:pPr marL="0" lvl="0" indent="0" algn="ctr">
              <a:lnSpc>
                <a:spcPts val="1248"/>
              </a:lnSpc>
              <a:spcBef>
                <a:spcPct val="0"/>
              </a:spcBef>
            </a:pPr>
            <a:endParaRPr/>
          </a:p>
        </p:txBody>
      </p:sp>
      <p:grpSp>
        <p:nvGrpSpPr>
          <p:cNvPr id="131" name="Group 2"/>
          <p:cNvGrpSpPr/>
          <p:nvPr/>
        </p:nvGrpSpPr>
        <p:grpSpPr>
          <a:xfrm>
            <a:off x="3385796" y="181372"/>
            <a:ext cx="3430970" cy="586488"/>
            <a:chOff x="0" y="0"/>
            <a:chExt cx="1618448" cy="355864"/>
          </a:xfrm>
        </p:grpSpPr>
        <p:sp>
          <p:nvSpPr>
            <p:cNvPr id="132" name="Freeform 3"/>
            <p:cNvSpPr/>
            <p:nvPr/>
          </p:nvSpPr>
          <p:spPr>
            <a:xfrm>
              <a:off x="0" y="0"/>
              <a:ext cx="1618448" cy="355864"/>
            </a:xfrm>
            <a:custGeom>
              <a:avLst/>
              <a:gdLst/>
              <a:ahLst/>
              <a:cxnLst/>
              <a:rect l="l" t="t" r="r" b="b"/>
              <a:pathLst>
                <a:path w="1618448" h="355864">
                  <a:moveTo>
                    <a:pt x="72563" y="0"/>
                  </a:moveTo>
                  <a:lnTo>
                    <a:pt x="1545885" y="0"/>
                  </a:lnTo>
                  <a:cubicBezTo>
                    <a:pt x="1565130" y="0"/>
                    <a:pt x="1583587" y="7645"/>
                    <a:pt x="1597195" y="21253"/>
                  </a:cubicBezTo>
                  <a:cubicBezTo>
                    <a:pt x="1610803" y="34861"/>
                    <a:pt x="1618448" y="53318"/>
                    <a:pt x="1618448" y="72563"/>
                  </a:cubicBezTo>
                  <a:lnTo>
                    <a:pt x="1618448" y="283301"/>
                  </a:lnTo>
                  <a:cubicBezTo>
                    <a:pt x="1618448" y="302546"/>
                    <a:pt x="1610803" y="321002"/>
                    <a:pt x="1597195" y="334611"/>
                  </a:cubicBezTo>
                  <a:cubicBezTo>
                    <a:pt x="1583587" y="348219"/>
                    <a:pt x="1565130" y="355864"/>
                    <a:pt x="1545885" y="355864"/>
                  </a:cubicBezTo>
                  <a:lnTo>
                    <a:pt x="72563" y="355864"/>
                  </a:lnTo>
                  <a:cubicBezTo>
                    <a:pt x="53318" y="355864"/>
                    <a:pt x="34861" y="348219"/>
                    <a:pt x="21253" y="334611"/>
                  </a:cubicBezTo>
                  <a:cubicBezTo>
                    <a:pt x="7645" y="321002"/>
                    <a:pt x="0" y="302546"/>
                    <a:pt x="0" y="283301"/>
                  </a:cubicBezTo>
                  <a:lnTo>
                    <a:pt x="0" y="72563"/>
                  </a:lnTo>
                  <a:cubicBezTo>
                    <a:pt x="0" y="53318"/>
                    <a:pt x="7645" y="34861"/>
                    <a:pt x="21253" y="21253"/>
                  </a:cubicBezTo>
                  <a:cubicBezTo>
                    <a:pt x="34861" y="7645"/>
                    <a:pt x="53318" y="0"/>
                    <a:pt x="72563" y="0"/>
                  </a:cubicBezTo>
                  <a:close/>
                </a:path>
              </a:pathLst>
            </a:custGeom>
            <a:solidFill>
              <a:srgbClr val="591E8D"/>
            </a:solidFill>
            <a:ln w="19050" cap="rnd">
              <a:solidFill>
                <a:srgbClr val="000000"/>
              </a:solidFill>
              <a:prstDash val="solid"/>
              <a:round/>
            </a:ln>
          </p:spPr>
        </p:sp>
        <p:sp>
          <p:nvSpPr>
            <p:cNvPr id="133" name="TextBox 4"/>
            <p:cNvSpPr txBox="1"/>
            <p:nvPr/>
          </p:nvSpPr>
          <p:spPr>
            <a:xfrm>
              <a:off x="0" y="-19050"/>
              <a:ext cx="1618448" cy="374914"/>
            </a:xfrm>
            <a:prstGeom prst="rect">
              <a:avLst/>
            </a:prstGeom>
          </p:spPr>
          <p:txBody>
            <a:bodyPr lIns="27093" tIns="27093" rIns="27093" bIns="27093" rtlCol="0" anchor="ctr"/>
            <a:lstStyle/>
            <a:p>
              <a:pPr marL="0" lvl="0" indent="0" algn="ctr">
                <a:lnSpc>
                  <a:spcPts val="1248"/>
                </a:lnSpc>
                <a:spcBef>
                  <a:spcPct val="0"/>
                </a:spcBef>
              </a:pPr>
              <a:endParaRPr/>
            </a:p>
          </p:txBody>
        </p:sp>
      </p:grpSp>
      <p:sp>
        <p:nvSpPr>
          <p:cNvPr id="134" name="TextBox 34"/>
          <p:cNvSpPr txBox="1"/>
          <p:nvPr/>
        </p:nvSpPr>
        <p:spPr>
          <a:xfrm>
            <a:off x="3228931" y="405274"/>
            <a:ext cx="3669274" cy="307777"/>
          </a:xfrm>
          <a:prstGeom prst="rect">
            <a:avLst/>
          </a:prstGeom>
        </p:spPr>
        <p:txBody>
          <a:bodyPr wrap="square" lIns="0" tIns="0" rIns="0" bIns="0" rtlCol="0" anchor="t">
            <a:spAutoFit/>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en-US" sz="2000" noProof="0" dirty="0" smtClean="0">
                <a:solidFill>
                  <a:srgbClr val="F4F2EB"/>
                </a:solidFill>
                <a:latin typeface="More Sugar"/>
                <a:ea typeface="More Sugar"/>
                <a:cs typeface="More Sugar"/>
                <a:sym typeface="More Sugar"/>
              </a:rPr>
              <a:t>COMMUNITY INCLUSION</a:t>
            </a:r>
            <a:endParaRPr kumimoji="0" lang="en-US" sz="2000" b="0" i="0" u="none" strike="noStrike" kern="1200" cap="none" spc="0" normalizeH="0" baseline="0" noProof="0" dirty="0" smtClean="0">
              <a:ln>
                <a:noFill/>
              </a:ln>
              <a:solidFill>
                <a:srgbClr val="F4F2EB"/>
              </a:solidFill>
              <a:effectLst/>
              <a:uLnTx/>
              <a:uFillTx/>
              <a:latin typeface="More Sugar"/>
              <a:ea typeface="More Sugar"/>
              <a:cs typeface="More Sugar"/>
              <a:sym typeface="More Sugar"/>
            </a:endParaRPr>
          </a:p>
          <a:p>
            <a:pPr marL="0" marR="0" lvl="0" indent="0" algn="ctr" defTabSz="914400" rtl="0" eaLnBrk="1" fontAlgn="auto" latinLnBrk="0" hangingPunct="1">
              <a:lnSpc>
                <a:spcPts val="1016"/>
              </a:lnSpc>
              <a:spcBef>
                <a:spcPts val="0"/>
              </a:spcBef>
              <a:spcAft>
                <a:spcPts val="0"/>
              </a:spcAft>
              <a:buClrTx/>
              <a:buSzTx/>
              <a:buFontTx/>
              <a:buNone/>
              <a:tabLst/>
              <a:defRPr/>
            </a:pPr>
            <a:endParaRPr kumimoji="0" lang="en-US" sz="883" b="0" i="0" u="none" strike="noStrike" kern="1200" cap="none" spc="0" normalizeH="0" baseline="0" noProof="0" dirty="0">
              <a:ln>
                <a:noFill/>
              </a:ln>
              <a:solidFill>
                <a:srgbClr val="F4F2EB"/>
              </a:solidFill>
              <a:effectLst/>
              <a:uLnTx/>
              <a:uFillTx/>
              <a:latin typeface="More Sugar"/>
              <a:ea typeface="More Sugar"/>
              <a:cs typeface="More Sugar"/>
              <a:sym typeface="More Sugar"/>
            </a:endParaRPr>
          </a:p>
        </p:txBody>
      </p:sp>
    </p:spTree>
    <p:extLst>
      <p:ext uri="{BB962C8B-B14F-4D97-AF65-F5344CB8AC3E}">
        <p14:creationId xmlns:p14="http://schemas.microsoft.com/office/powerpoint/2010/main" val="6489662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783</TotalTime>
  <Words>4911</Words>
  <Application>Microsoft Office PowerPoint</Application>
  <PresentationFormat>Custom</PresentationFormat>
  <Paragraphs>501</Paragraphs>
  <Slides>11</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11</vt:i4>
      </vt:variant>
    </vt:vector>
  </HeadingPairs>
  <TitlesOfParts>
    <vt:vector size="22" baseType="lpstr">
      <vt:lpstr>Arial</vt:lpstr>
      <vt:lpstr>Calibri</vt:lpstr>
      <vt:lpstr>Canva Sans</vt:lpstr>
      <vt:lpstr>Canva Sans Bold</vt:lpstr>
      <vt:lpstr>Century Gothic</vt:lpstr>
      <vt:lpstr>Champion</vt:lpstr>
      <vt:lpstr>Garet</vt:lpstr>
      <vt:lpstr>More Sugar</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ASC English Curriculum</dc:title>
  <dc:creator>E Hollis</dc:creator>
  <cp:lastModifiedBy>St-Dee-R</cp:lastModifiedBy>
  <cp:revision>70</cp:revision>
  <dcterms:created xsi:type="dcterms:W3CDTF">2006-08-16T00:00:00Z</dcterms:created>
  <dcterms:modified xsi:type="dcterms:W3CDTF">2026-01-23T11:39:55Z</dcterms:modified>
  <dc:identifier>DAGZjL9pXhY</dc:identifier>
</cp:coreProperties>
</file>